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14"/>
  </p:handoutMasterIdLst>
  <p:sldIdLst>
    <p:sldId id="256" r:id="rId2"/>
    <p:sldId id="264" r:id="rId3"/>
    <p:sldId id="267" r:id="rId4"/>
    <p:sldId id="268" r:id="rId5"/>
    <p:sldId id="261" r:id="rId6"/>
    <p:sldId id="270" r:id="rId7"/>
    <p:sldId id="260" r:id="rId8"/>
    <p:sldId id="257" r:id="rId9"/>
    <p:sldId id="271" r:id="rId10"/>
    <p:sldId id="259" r:id="rId11"/>
    <p:sldId id="266" r:id="rId12"/>
    <p:sldId id="262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8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2E25F-F99A-454C-A4D9-AA6AB1740BD0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4094E-6740-47E6-BB44-33495EDB90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56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1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6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855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7872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77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01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295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991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3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680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07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8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6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96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417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29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89717-9C93-4560-AA80-3E895A3CEE44}" type="datetimeFigureOut">
              <a:rPr lang="ru-RU" smtClean="0"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522BB-2AA8-4FBD-BB5D-FE1AC39FA1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max.ru/join/tHYMBAx3DZHez3Uj5bXqg-6LnijFWy9twy7ln7e49y8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max.ru/join/LLK8QOldw96Ayd3fcug25tGEkcpmNRpIjJQX1do_1j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max.ru/join/TYT4SVG3J55EB5Td_z4V7IaFoonOS4K_XWFBAT9r1Gg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max.ru/join/1u0O-DgKbXHYJn5fewo8I34f9VAD7vJHbBOO74RI9Vg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015074"/>
            <a:ext cx="9804400" cy="182509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организация обучения </a:t>
            </a:r>
            <a:r>
              <a:rPr lang="ru-RU" sz="3200" b="1" dirty="0"/>
              <a:t>детей-инвалидов, </a:t>
            </a:r>
            <a:r>
              <a:rPr lang="ru-RU" sz="3200" b="1" dirty="0" smtClean="0"/>
              <a:t>ПОЛУЧАЮЩИХ ОБРАЗОВАНИЕ </a:t>
            </a:r>
            <a:r>
              <a:rPr lang="ru-RU" sz="3200" b="1" dirty="0"/>
              <a:t>на </a:t>
            </a:r>
            <a:r>
              <a:rPr lang="ru-RU" sz="3200" b="1" dirty="0" smtClean="0"/>
              <a:t>дому, </a:t>
            </a:r>
            <a:br>
              <a:rPr lang="ru-RU" sz="3200" b="1" dirty="0" smtClean="0"/>
            </a:br>
            <a:r>
              <a:rPr lang="ru-RU" sz="3200" b="1" dirty="0" smtClean="0"/>
              <a:t>С ПРИМЕНЕНИЕМ электронного ОБУЧЕНИЯ </a:t>
            </a:r>
            <a:br>
              <a:rPr lang="ru-RU" sz="3200" b="1" dirty="0" smtClean="0"/>
            </a:br>
            <a:r>
              <a:rPr lang="ru-RU" sz="3200" b="1" dirty="0" smtClean="0"/>
              <a:t>И дистанционных ОБРАЗОВАТЕЛЬНЫХ ТЕХНОЛОГИЙ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14806"/>
            <a:ext cx="9448800" cy="1126066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/>
              <a:t>Мерзлякова Светлана Игоревна</a:t>
            </a:r>
          </a:p>
          <a:p>
            <a:r>
              <a:rPr lang="ru-RU" dirty="0" smtClean="0"/>
              <a:t>главный специалист </a:t>
            </a:r>
            <a:r>
              <a:rPr lang="ru-RU" dirty="0"/>
              <a:t>отдела </a:t>
            </a:r>
            <a:r>
              <a:rPr lang="ru-RU" altLang="ru-RU" dirty="0"/>
              <a:t>информатизации образования, ведомственных информационных систем и защиты информации министерства образования и науки Хабаровского края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81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"Долги" по документам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10634133" cy="4024125"/>
          </a:xfrm>
        </p:spPr>
        <p:txBody>
          <a:bodyPr>
            <a:normAutofit/>
          </a:bodyPr>
          <a:lstStyle/>
          <a:p>
            <a:pPr marL="449263" indent="-449263">
              <a:lnSpc>
                <a:spcPct val="100000"/>
              </a:lnSpc>
              <a:spcBef>
                <a:spcPts val="1800"/>
              </a:spcBef>
              <a:buFont typeface="Wingdings 3" panose="05040102010807070707" pitchFamily="18" charset="2"/>
              <a:buChar char="g"/>
            </a:pPr>
            <a:r>
              <a:rPr lang="ru-RU" sz="2400" dirty="0" err="1" smtClean="0"/>
              <a:t>Аяно</a:t>
            </a:r>
            <a:r>
              <a:rPr lang="ru-RU" sz="2400" dirty="0" smtClean="0"/>
              <a:t>-Майский район</a:t>
            </a:r>
            <a:r>
              <a:rPr lang="en-US" sz="2400" dirty="0" smtClean="0"/>
              <a:t> – </a:t>
            </a:r>
            <a:r>
              <a:rPr lang="ru-RU" sz="2400" dirty="0" smtClean="0"/>
              <a:t>2 мед. противопоказаний (выписки)</a:t>
            </a:r>
          </a:p>
          <a:p>
            <a:pPr marL="449263" indent="-449263">
              <a:lnSpc>
                <a:spcPct val="100000"/>
              </a:lnSpc>
              <a:spcBef>
                <a:spcPts val="1800"/>
              </a:spcBef>
              <a:buFont typeface="Wingdings 3" panose="05040102010807070707" pitchFamily="18" charset="2"/>
              <a:buChar char="g"/>
            </a:pPr>
            <a:r>
              <a:rPr lang="ru-RU" sz="2400" dirty="0" err="1" smtClean="0"/>
              <a:t>Ванинский</a:t>
            </a:r>
            <a:r>
              <a:rPr lang="ru-RU" sz="2400" dirty="0" smtClean="0"/>
              <a:t> район – 7 отказов от участия</a:t>
            </a:r>
          </a:p>
          <a:p>
            <a:pPr marL="449263" indent="-449263">
              <a:lnSpc>
                <a:spcPct val="100000"/>
              </a:lnSpc>
              <a:spcBef>
                <a:spcPts val="1800"/>
              </a:spcBef>
              <a:buFont typeface="Wingdings 3" panose="05040102010807070707" pitchFamily="18" charset="2"/>
              <a:buChar char="g"/>
            </a:pPr>
            <a:r>
              <a:rPr lang="ru-RU" sz="2400" dirty="0" smtClean="0"/>
              <a:t>Комсомольский район – 16 </a:t>
            </a:r>
            <a:r>
              <a:rPr lang="ru-RU" sz="2400" dirty="0"/>
              <a:t>мед. противопоказаний (выписки)</a:t>
            </a:r>
            <a:endParaRPr lang="ru-RU" sz="2400" dirty="0" smtClean="0"/>
          </a:p>
          <a:p>
            <a:pPr marL="449263" indent="-449263">
              <a:lnSpc>
                <a:spcPct val="100000"/>
              </a:lnSpc>
              <a:spcBef>
                <a:spcPts val="1800"/>
              </a:spcBef>
              <a:buFont typeface="Wingdings 3" panose="05040102010807070707" pitchFamily="18" charset="2"/>
              <a:buChar char="g"/>
            </a:pPr>
            <a:r>
              <a:rPr lang="ru-RU" sz="2400" dirty="0" smtClean="0"/>
              <a:t>г. </a:t>
            </a:r>
            <a:r>
              <a:rPr lang="ru-RU" sz="2400" dirty="0"/>
              <a:t>Комсомольск-на-Амуре – </a:t>
            </a:r>
            <a:r>
              <a:rPr lang="ru-RU" sz="2400" dirty="0" smtClean="0"/>
              <a:t>4 отказа от Интернета, 1 заявление на Интернет</a:t>
            </a:r>
          </a:p>
          <a:p>
            <a:pPr marL="449263" indent="-449263">
              <a:lnSpc>
                <a:spcPct val="100000"/>
              </a:lnSpc>
              <a:spcBef>
                <a:spcPts val="1800"/>
              </a:spcBef>
              <a:buFont typeface="Wingdings 3" panose="05040102010807070707" pitchFamily="18" charset="2"/>
              <a:buChar char="g"/>
            </a:pPr>
            <a:r>
              <a:rPr lang="ru-RU" sz="2400" dirty="0" smtClean="0"/>
              <a:t>г. Хабаровск – 1 отказ от участия, 5 отказов от Интернет</a:t>
            </a:r>
          </a:p>
          <a:p>
            <a:pPr>
              <a:lnSpc>
                <a:spcPct val="100000"/>
              </a:lnSpc>
              <a:spcBef>
                <a:spcPts val="1800"/>
              </a:spcBef>
              <a:buFont typeface="Wingdings 3" panose="05040102010807070707" pitchFamily="18" charset="2"/>
              <a:buChar char="g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853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взаимодействие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5799" y="1744133"/>
            <a:ext cx="10955867" cy="4656667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Педагог-предметник (надомник)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dirty="0" smtClean="0">
                <a:solidFill>
                  <a:srgbClr val="C00000"/>
                </a:solidFill>
              </a:rPr>
              <a:t>При </a:t>
            </a:r>
            <a:r>
              <a:rPr lang="ru-RU" dirty="0">
                <a:solidFill>
                  <a:srgbClr val="C00000"/>
                </a:solidFill>
              </a:rPr>
              <a:t>использовании ЭО </a:t>
            </a:r>
            <a:r>
              <a:rPr lang="ru-RU" dirty="0" smtClean="0"/>
              <a:t>взаимодействует </a:t>
            </a:r>
            <a:r>
              <a:rPr lang="ru-RU" dirty="0"/>
              <a:t>с учащимся </a:t>
            </a:r>
            <a:r>
              <a:rPr lang="ru-RU" dirty="0" smtClean="0">
                <a:solidFill>
                  <a:srgbClr val="C00000"/>
                </a:solidFill>
              </a:rPr>
              <a:t>очно</a:t>
            </a:r>
            <a:r>
              <a:rPr lang="ru-RU" dirty="0" smtClean="0"/>
              <a:t>, </a:t>
            </a:r>
            <a:r>
              <a:rPr lang="ru-RU" dirty="0"/>
              <a:t>с применением Универсальной библиотекой цифрового образовательного контента во ФГИС "Моя школа"  (</a:t>
            </a:r>
            <a:r>
              <a:rPr lang="en-US" dirty="0"/>
              <a:t>www.gosuslugi.ru/myschool</a:t>
            </a:r>
            <a:r>
              <a:rPr lang="ru-RU" dirty="0"/>
              <a:t>) 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dirty="0" smtClean="0">
                <a:solidFill>
                  <a:srgbClr val="C00000"/>
                </a:solidFill>
              </a:rPr>
              <a:t>При </a:t>
            </a:r>
            <a:r>
              <a:rPr lang="ru-RU" dirty="0">
                <a:solidFill>
                  <a:srgbClr val="C00000"/>
                </a:solidFill>
              </a:rPr>
              <a:t>использовании ДОТ </a:t>
            </a:r>
            <a:r>
              <a:rPr lang="ru-RU" dirty="0" smtClean="0"/>
              <a:t>взаимодействует </a:t>
            </a:r>
            <a:r>
              <a:rPr lang="ru-RU" dirty="0"/>
              <a:t>с </a:t>
            </a:r>
            <a:r>
              <a:rPr lang="ru-RU" dirty="0" smtClean="0"/>
              <a:t>учащимися </a:t>
            </a:r>
            <a:r>
              <a:rPr lang="ru-RU" dirty="0" smtClean="0">
                <a:solidFill>
                  <a:srgbClr val="C00000"/>
                </a:solidFill>
              </a:rPr>
              <a:t>"</a:t>
            </a:r>
            <a:r>
              <a:rPr lang="ru-RU" dirty="0">
                <a:solidFill>
                  <a:srgbClr val="C00000"/>
                </a:solidFill>
              </a:rPr>
              <a:t>на </a:t>
            </a:r>
            <a:r>
              <a:rPr lang="ru-RU" dirty="0" smtClean="0">
                <a:solidFill>
                  <a:srgbClr val="C00000"/>
                </a:solidFill>
              </a:rPr>
              <a:t>расстоянии" </a:t>
            </a:r>
          </a:p>
          <a:p>
            <a:pPr lvl="1">
              <a:lnSpc>
                <a:spcPct val="70000"/>
              </a:lnSpc>
              <a:spcBef>
                <a:spcPts val="600"/>
              </a:spcBef>
            </a:pPr>
            <a:r>
              <a:rPr lang="ru-RU" sz="2200" dirty="0"/>
              <a:t>п</a:t>
            </a:r>
            <a:r>
              <a:rPr lang="ru-RU" sz="2200" dirty="0" smtClean="0"/>
              <a:t>осредством </a:t>
            </a:r>
            <a:r>
              <a:rPr lang="ru-RU" sz="2200" dirty="0"/>
              <a:t>чатов и </a:t>
            </a:r>
            <a:r>
              <a:rPr lang="ru-RU" sz="2200" dirty="0" err="1"/>
              <a:t>видеозвонков</a:t>
            </a:r>
            <a:r>
              <a:rPr lang="ru-RU" sz="2200" dirty="0"/>
              <a:t> информационно-коммуникационной образовательной платформы </a:t>
            </a:r>
            <a:r>
              <a:rPr lang="ru-RU" sz="2200" b="1" dirty="0"/>
              <a:t>"</a:t>
            </a:r>
            <a:r>
              <a:rPr lang="ru-RU" sz="2200" b="1" dirty="0" err="1"/>
              <a:t>Сферум</a:t>
            </a:r>
            <a:r>
              <a:rPr lang="ru-RU" sz="2200" b="1" dirty="0"/>
              <a:t>" (мессенджер Макс</a:t>
            </a:r>
            <a:r>
              <a:rPr lang="ru-RU" sz="2200" b="1" dirty="0" smtClean="0"/>
              <a:t>), </a:t>
            </a:r>
          </a:p>
          <a:p>
            <a:pPr lvl="1">
              <a:lnSpc>
                <a:spcPct val="70000"/>
              </a:lnSpc>
              <a:spcBef>
                <a:spcPts val="600"/>
              </a:spcBef>
            </a:pPr>
            <a:r>
              <a:rPr lang="ru-RU" sz="2200" dirty="0" smtClean="0"/>
              <a:t>с </a:t>
            </a:r>
            <a:r>
              <a:rPr lang="ru-RU" sz="2200" dirty="0"/>
              <a:t>применением Универсальной библиотекой цифрового образовательного контента во </a:t>
            </a:r>
            <a:r>
              <a:rPr lang="ru-RU" sz="2200" b="1" dirty="0"/>
              <a:t>ФГИС "Моя школа"  </a:t>
            </a:r>
            <a:r>
              <a:rPr lang="ru-RU" sz="2200" dirty="0"/>
              <a:t>(</a:t>
            </a:r>
            <a:r>
              <a:rPr lang="en-US" sz="2200" dirty="0"/>
              <a:t>www.gosuslugi.ru/myschool</a:t>
            </a:r>
            <a:r>
              <a:rPr lang="ru-RU" sz="2200" dirty="0"/>
              <a:t>) </a:t>
            </a:r>
          </a:p>
          <a:p>
            <a:pPr marL="0" indent="0">
              <a:lnSpc>
                <a:spcPct val="70000"/>
              </a:lnSpc>
              <a:spcBef>
                <a:spcPts val="600"/>
              </a:spcBef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Сетевой педагог</a:t>
            </a:r>
          </a:p>
          <a:p>
            <a:pPr>
              <a:lnSpc>
                <a:spcPct val="70000"/>
              </a:lnSpc>
              <a:spcBef>
                <a:spcPts val="600"/>
              </a:spcBef>
            </a:pPr>
            <a:r>
              <a:rPr lang="ru-RU" dirty="0" smtClean="0">
                <a:solidFill>
                  <a:srgbClr val="C00000"/>
                </a:solidFill>
              </a:rPr>
              <a:t>При </a:t>
            </a:r>
            <a:r>
              <a:rPr lang="ru-RU" dirty="0">
                <a:solidFill>
                  <a:srgbClr val="C00000"/>
                </a:solidFill>
              </a:rPr>
              <a:t>использовании ДОТ </a:t>
            </a:r>
            <a:r>
              <a:rPr lang="ru-RU" dirty="0" smtClean="0"/>
              <a:t>сетевой </a:t>
            </a:r>
            <a:r>
              <a:rPr lang="ru-RU" dirty="0"/>
              <a:t>педагог взаимодействует с учащимися </a:t>
            </a:r>
            <a:r>
              <a:rPr lang="ru-RU" dirty="0">
                <a:solidFill>
                  <a:srgbClr val="C00000"/>
                </a:solidFill>
              </a:rPr>
              <a:t>"на расстоянии" </a:t>
            </a:r>
            <a:r>
              <a:rPr lang="ru-RU" dirty="0" smtClean="0"/>
              <a:t>посредством </a:t>
            </a:r>
            <a:r>
              <a:rPr lang="ru-RU" dirty="0"/>
              <a:t>чатов и </a:t>
            </a:r>
            <a:r>
              <a:rPr lang="ru-RU" dirty="0" err="1"/>
              <a:t>видеозвонков</a:t>
            </a:r>
            <a:r>
              <a:rPr lang="ru-RU" dirty="0"/>
              <a:t> информационно-коммуникационной образовательной платформы </a:t>
            </a:r>
            <a:r>
              <a:rPr lang="ru-RU" b="1" dirty="0"/>
              <a:t>"</a:t>
            </a:r>
            <a:r>
              <a:rPr lang="ru-RU" b="1" dirty="0" err="1"/>
              <a:t>Сферум</a:t>
            </a:r>
            <a:r>
              <a:rPr lang="ru-RU" b="1" dirty="0"/>
              <a:t>" (мессенджер Макс</a:t>
            </a:r>
            <a:r>
              <a:rPr lang="ru-RU" b="1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8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чаты</a:t>
            </a:r>
            <a:endParaRPr lang="ru-RU" sz="4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50489090"/>
              </p:ext>
            </p:extLst>
          </p:nvPr>
        </p:nvGraphicFramePr>
        <p:xfrm>
          <a:off x="2051052" y="2057401"/>
          <a:ext cx="9169401" cy="1620358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3530600"/>
                <a:gridCol w="5638801"/>
              </a:tblGrid>
              <a:tr h="335899">
                <a:tc>
                  <a:txBody>
                    <a:bodyPr/>
                    <a:lstStyle/>
                    <a:p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ДОДИ_Начальная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400"/>
                        </a:spcBef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hlinkClick r:id="rId2"/>
                        </a:rPr>
                        <a:t>https://max.ru/join/LLK8QOldw96Ayd3fcug25tGEkcpmNRpIjJQX1do_1jM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899">
                <a:tc>
                  <a:txBody>
                    <a:bodyPr/>
                    <a:lstStyle/>
                    <a:p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ДОДИ_Средняя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400"/>
                        </a:spcBef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hlinkClick r:id="rId3"/>
                        </a:rPr>
                        <a:t>https://max.ru/join/tHYMBAx3DZHez3Uj5bXqg-6LnijFWy9twy7ln7e49y8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899">
                <a:tc>
                  <a:txBody>
                    <a:bodyPr/>
                    <a:lstStyle/>
                    <a:p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ДОДИ_Старшая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школа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400"/>
                        </a:spcBef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hlinkClick r:id="rId4"/>
                        </a:rPr>
                        <a:t>https://max.ru/join/1u0O-DgKbXHYJn5fewo8I34f9VAD7vJHbBOO74RI9Vg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1638">
                <a:tc>
                  <a:txBody>
                    <a:bodyPr/>
                    <a:lstStyle/>
                    <a:p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Педагоги_ДОДИ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2400"/>
                        </a:spcBef>
                      </a:pPr>
                      <a:r>
                        <a:rPr lang="en-US" sz="1200" dirty="0" smtClean="0">
                          <a:solidFill>
                            <a:srgbClr val="002060"/>
                          </a:solidFill>
                          <a:hlinkClick r:id="rId5"/>
                        </a:rPr>
                        <a:t>https://max.ru/join/TYT4SVG3J55EB5Td_z4V7IaFoonOS4K_XWFBAT9r1Gg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2" y="4017937"/>
            <a:ext cx="1980000" cy="19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68" y="4017937"/>
            <a:ext cx="1980000" cy="19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1" y="4017937"/>
            <a:ext cx="1980000" cy="19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434" y="4017937"/>
            <a:ext cx="1980000" cy="19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82234" y="715946"/>
            <a:ext cx="495298" cy="495298"/>
          </a:xfrm>
          <a:prstGeom prst="rect">
            <a:avLst/>
          </a:prstGeom>
        </p:spPr>
      </p:pic>
      <p:sp>
        <p:nvSpPr>
          <p:cNvPr id="3" name="Левая фигурная скобка 2"/>
          <p:cNvSpPr/>
          <p:nvPr/>
        </p:nvSpPr>
        <p:spPr>
          <a:xfrm>
            <a:off x="1629834" y="2057401"/>
            <a:ext cx="516467" cy="1166025"/>
          </a:xfrm>
          <a:prstGeom prst="leftBrace">
            <a:avLst>
              <a:gd name="adj1" fmla="val 3456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9932" y="2193545"/>
            <a:ext cx="893735" cy="8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1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9263" indent="-449263">
              <a:buFont typeface="Wingdings" panose="05000000000000000000" pitchFamily="2" charset="2"/>
              <a:buChar char="§"/>
            </a:pPr>
            <a:r>
              <a:rPr lang="ru-RU" sz="2800" dirty="0" smtClean="0"/>
              <a:t>Цель ДОДИ, отбор участников, подготовка документов</a:t>
            </a:r>
          </a:p>
          <a:p>
            <a:pPr marL="449263" indent="-449263">
              <a:buFont typeface="Wingdings" panose="05000000000000000000" pitchFamily="2" charset="2"/>
              <a:buChar char="§"/>
            </a:pPr>
            <a:r>
              <a:rPr lang="ru-RU" sz="2800" dirty="0" smtClean="0"/>
              <a:t>Взаимодействие педагогов и учащихся</a:t>
            </a:r>
          </a:p>
          <a:p>
            <a:pPr marL="449263" indent="-449263">
              <a:buFont typeface="Wingdings" panose="05000000000000000000" pitchFamily="2" charset="2"/>
              <a:buChar char="§"/>
            </a:pPr>
            <a:r>
              <a:rPr lang="ru-RU" sz="2800" dirty="0" smtClean="0"/>
              <a:t>Учебные консультации</a:t>
            </a:r>
          </a:p>
          <a:p>
            <a:pPr marL="449263" indent="-449263">
              <a:buFont typeface="Wingdings" panose="05000000000000000000" pitchFamily="2" charset="2"/>
              <a:buChar char="§"/>
            </a:pPr>
            <a:r>
              <a:rPr lang="ru-RU" sz="2800" dirty="0" smtClean="0"/>
              <a:t>Внеурочные мероприятия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2337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</a:rPr>
              <a:t>дистант</a:t>
            </a:r>
            <a:r>
              <a:rPr lang="ru-RU" sz="3200" b="1" dirty="0" smtClean="0">
                <a:solidFill>
                  <a:srgbClr val="C00000"/>
                </a:solidFill>
              </a:rPr>
              <a:t> детей-инвалидов,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обучающихся на дому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10668000" cy="40241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2800" b="1" dirty="0" smtClean="0"/>
              <a:t>2009 </a:t>
            </a:r>
            <a:r>
              <a:rPr lang="ru-RU" sz="2800" b="1" dirty="0"/>
              <a:t>– 2012 </a:t>
            </a:r>
            <a:r>
              <a:rPr lang="ru-RU" sz="2800" b="1" dirty="0" err="1" smtClean="0"/>
              <a:t>г.г</a:t>
            </a:r>
            <a:r>
              <a:rPr lang="ru-RU" sz="2800" b="1" dirty="0" smtClean="0"/>
              <a:t>. </a:t>
            </a:r>
            <a:r>
              <a:rPr lang="ru-RU" sz="2800" dirty="0"/>
              <a:t>проект "Развитие дистанционного обучения детей-инвалидов</a:t>
            </a:r>
            <a:r>
              <a:rPr lang="ru-RU" sz="2800" dirty="0" smtClean="0"/>
              <a:t>" в </a:t>
            </a:r>
            <a:r>
              <a:rPr lang="ru-RU" sz="2800" dirty="0"/>
              <a:t>рамках приоритетного национального проекта </a:t>
            </a:r>
            <a:r>
              <a:rPr lang="ru-RU" sz="2800" dirty="0" smtClean="0"/>
              <a:t>"Образование"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2800" b="1" dirty="0" smtClean="0"/>
              <a:t>С 2013/2014 </a:t>
            </a:r>
            <a:r>
              <a:rPr lang="ru-RU" sz="2800" dirty="0" smtClean="0"/>
              <a:t>учебного года продолжено дистанционное </a:t>
            </a:r>
            <a:r>
              <a:rPr lang="ru-RU" sz="2800" dirty="0"/>
              <a:t>обучение детей-инвалидов, обучающихся на </a:t>
            </a:r>
            <a:r>
              <a:rPr lang="ru-RU" sz="2800" dirty="0" smtClean="0"/>
              <a:t>дому на краевом уровне</a:t>
            </a:r>
          </a:p>
          <a:p>
            <a:pPr>
              <a:lnSpc>
                <a:spcPct val="80000"/>
              </a:lnSpc>
              <a:spcBef>
                <a:spcPts val="1800"/>
              </a:spcBef>
            </a:pPr>
            <a:r>
              <a:rPr lang="ru-RU" sz="2800" b="1" dirty="0" smtClean="0"/>
              <a:t>С 2023/2024 </a:t>
            </a:r>
            <a:r>
              <a:rPr lang="ru-RU" sz="2800" dirty="0" smtClean="0"/>
              <a:t>переход на использование ГИС "Моя школа" и ИКОП </a:t>
            </a:r>
            <a:r>
              <a:rPr lang="ru-RU" sz="2800" dirty="0" err="1" smtClean="0"/>
              <a:t>Сферум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2708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24000"/>
            <a:ext cx="10820400" cy="4694685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ЦЕЛЬ</a:t>
            </a:r>
            <a:r>
              <a:rPr lang="ru-RU" dirty="0" smtClean="0"/>
              <a:t>: </a:t>
            </a:r>
            <a:r>
              <a:rPr lang="ru-RU" u="sng" dirty="0" smtClean="0"/>
              <a:t>создание равных условий </a:t>
            </a:r>
            <a:r>
              <a:rPr lang="ru-RU" dirty="0" smtClean="0"/>
              <a:t>для освоения детьми-инвалидами образовательных программ в полном объеме независимо от места нахождения (обеспечить возможность использования электронного обучения и дистанционных образовательных технологий)</a:t>
            </a:r>
          </a:p>
          <a:p>
            <a:endParaRPr lang="ru-RU" dirty="0" smtClean="0"/>
          </a:p>
          <a:p>
            <a:r>
              <a:rPr lang="ru-RU" b="1" dirty="0" smtClean="0"/>
              <a:t>Электронное </a:t>
            </a:r>
            <a:r>
              <a:rPr lang="ru-RU" b="1" dirty="0"/>
              <a:t>обучение</a:t>
            </a:r>
            <a:r>
              <a:rPr lang="ru-RU" dirty="0"/>
              <a:t> </a:t>
            </a:r>
            <a:r>
              <a:rPr lang="ru-RU" dirty="0" smtClean="0"/>
              <a:t>(ЭО) – </a:t>
            </a:r>
            <a:r>
              <a:rPr lang="ru-RU" dirty="0"/>
              <a:t>организация образовательной деятельности, как отложенной во времени, так и в режиме реального времени, с применением информации, информационных технологий, технических средств, информационно-телекоммуникационных сетей при </a:t>
            </a:r>
            <a:r>
              <a:rPr lang="ru-RU" u="sng" dirty="0"/>
              <a:t>очном</a:t>
            </a:r>
            <a:r>
              <a:rPr lang="ru-RU" dirty="0"/>
              <a:t> взаимодействии обучающихся и педагогических </a:t>
            </a:r>
            <a:r>
              <a:rPr lang="ru-RU" dirty="0" smtClean="0"/>
              <a:t>работников</a:t>
            </a:r>
            <a:endParaRPr lang="ru-RU" dirty="0"/>
          </a:p>
          <a:p>
            <a:r>
              <a:rPr lang="ru-RU" b="1" dirty="0"/>
              <a:t>Д</a:t>
            </a:r>
            <a:r>
              <a:rPr lang="ru-RU" b="1" dirty="0" smtClean="0"/>
              <a:t>истанционные </a:t>
            </a:r>
            <a:r>
              <a:rPr lang="ru-RU" b="1" dirty="0"/>
              <a:t>образовательные </a:t>
            </a:r>
            <a:r>
              <a:rPr lang="ru-RU" b="1" dirty="0" smtClean="0"/>
              <a:t>технологии</a:t>
            </a:r>
            <a:r>
              <a:rPr lang="ru-RU" dirty="0" smtClean="0"/>
              <a:t> (ДОТ) – </a:t>
            </a:r>
            <a:r>
              <a:rPr lang="ru-RU" dirty="0"/>
              <a:t>образовательные технологии, реализуемые с применением информационно-телекоммуникационных сетей и государственных информационных систем </a:t>
            </a:r>
            <a:r>
              <a:rPr lang="ru-RU" u="sng" dirty="0"/>
              <a:t>при опосредованном</a:t>
            </a:r>
            <a:r>
              <a:rPr lang="ru-RU" dirty="0"/>
              <a:t> (на расстоянии) взаимодействии обучающихся и педагогических </a:t>
            </a:r>
            <a:r>
              <a:rPr lang="ru-RU" dirty="0" smtClean="0"/>
              <a:t>работников</a:t>
            </a:r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8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Необходимо учащимся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0800" y="2465493"/>
            <a:ext cx="9033933" cy="4024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800" dirty="0"/>
              <a:t>Компьютерное оборудование и доступ к сети Интернет </a:t>
            </a:r>
            <a:r>
              <a:rPr lang="ru-RU" sz="2800" dirty="0" smtClean="0"/>
              <a:t>(как </a:t>
            </a:r>
            <a:r>
              <a:rPr lang="ru-RU" sz="2800" dirty="0"/>
              <a:t>при использовании </a:t>
            </a:r>
            <a:r>
              <a:rPr lang="ru-RU" sz="2800" dirty="0" smtClean="0"/>
              <a:t>ДОТ, </a:t>
            </a:r>
            <a:r>
              <a:rPr lang="ru-RU" sz="2800" dirty="0"/>
              <a:t>так и при использовании </a:t>
            </a:r>
            <a:r>
              <a:rPr lang="ru-RU" sz="2800" dirty="0" smtClean="0"/>
              <a:t>ЭО)</a:t>
            </a:r>
          </a:p>
          <a:p>
            <a:pPr>
              <a:buFont typeface="Wingdings" panose="05000000000000000000" pitchFamily="2" charset="2"/>
              <a:buChar char="§"/>
            </a:pPr>
            <a:endParaRPr lang="ru-RU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sz="2800" dirty="0" smtClean="0"/>
              <a:t>Педагог (образовательный контент)</a:t>
            </a:r>
            <a:endParaRPr lang="ru-RU" sz="2800" dirty="0"/>
          </a:p>
          <a:p>
            <a:pPr>
              <a:buFont typeface="Wingdings" panose="05000000000000000000" pitchFamily="2" charset="2"/>
              <a:buChar char="§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3161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Разъяснительная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9000" y="2738105"/>
            <a:ext cx="10617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/>
              <a:t>Обучение на дому и </a:t>
            </a:r>
            <a:r>
              <a:rPr lang="ru-RU" sz="2800" b="1" u="sng" dirty="0"/>
              <a:t>дополнительно применение</a:t>
            </a:r>
            <a:r>
              <a:rPr lang="ru-RU" sz="2800" dirty="0"/>
              <a:t> дистанционных образовательных технологий, электронного обучения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28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800" dirty="0"/>
              <a:t>Возможность получить во временное пользование компьютерное оборудование и доступ к сети Интернет (при потребности)</a:t>
            </a:r>
          </a:p>
        </p:txBody>
      </p:sp>
    </p:spTree>
    <p:extLst>
      <p:ext uri="{BB962C8B-B14F-4D97-AF65-F5344CB8AC3E}">
        <p14:creationId xmlns:p14="http://schemas.microsoft.com/office/powerpoint/2010/main" val="56684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 участников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977736"/>
              </p:ext>
            </p:extLst>
          </p:nvPr>
        </p:nvGraphicFramePr>
        <p:xfrm>
          <a:off x="6515100" y="2545176"/>
          <a:ext cx="4986867" cy="3026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8198"/>
                <a:gridCol w="1354335"/>
                <a:gridCol w="1066800"/>
                <a:gridCol w="1007534"/>
              </a:tblGrid>
              <a:tr h="1078929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 детей-инвалидов, которые будут обучаться на дому </a:t>
                      </a:r>
                      <a:r>
                        <a:rPr lang="ru-RU" sz="1000" dirty="0" smtClean="0">
                          <a:effectLst/>
                        </a:rPr>
                        <a:t>в </a:t>
                      </a:r>
                      <a:r>
                        <a:rPr lang="ru-RU" sz="1000" dirty="0">
                          <a:effectLst/>
                        </a:rPr>
                        <a:t>2025/2026 учебном году,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ВСЕГО (чел.)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Из них (чел.):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0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041724">
                <a:tc rowSpan="3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15*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u="sng">
                          <a:effectLst/>
                        </a:rPr>
                        <a:t>имеют медицинские противопоказания</a:t>
                      </a:r>
                      <a:r>
                        <a:rPr lang="ru-RU" sz="1000">
                          <a:effectLst/>
                        </a:rPr>
                        <a:t> для обучения с использованием дистанционных технологий, электронного обучения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u="sng" dirty="0">
                          <a:effectLst/>
                        </a:rPr>
                        <a:t>не имеют медицинских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r>
                        <a:rPr lang="ru-RU" sz="1000" u="sng" dirty="0">
                          <a:effectLst/>
                        </a:rPr>
                        <a:t>противопоказаний</a:t>
                      </a:r>
                      <a:r>
                        <a:rPr lang="ru-RU" sz="1000" dirty="0">
                          <a:effectLst/>
                        </a:rPr>
                        <a:t> для обучения с использованием дистанционных технологий, электронного обучения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36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>
                          <a:effectLst/>
                        </a:rPr>
                        <a:t>отказываются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ИТОГО: 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количество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25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0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</a:t>
                      </a: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15100" y="5515950"/>
            <a:ext cx="4453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* Из них 5 - УО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6515100" y="2283566"/>
            <a:ext cx="4453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Например:</a:t>
            </a:r>
            <a:endParaRPr lang="ru-RU" sz="11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" r="6588"/>
          <a:stretch/>
        </p:blipFill>
        <p:spPr>
          <a:xfrm>
            <a:off x="354542" y="2414371"/>
            <a:ext cx="6017683" cy="42381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72225" y="1578013"/>
            <a:ext cx="5159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Ежегодно в апреле – мае (и в течении учебного года)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0188" y="1470291"/>
            <a:ext cx="5942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Проект рассчитан на детей-инвалидов, способных обучаться с использованием </a:t>
            </a:r>
            <a:r>
              <a:rPr lang="ru-RU" sz="1200" b="1" dirty="0" smtClean="0"/>
              <a:t>электронного обучения и дистанционных </a:t>
            </a:r>
            <a:r>
              <a:rPr lang="ru-RU" sz="1200" b="1" dirty="0"/>
              <a:t>образовательных технологий </a:t>
            </a:r>
            <a:r>
              <a:rPr lang="ru-RU" sz="1200" b="1" dirty="0" smtClean="0"/>
              <a:t>по </a:t>
            </a:r>
            <a:r>
              <a:rPr lang="ru-RU" sz="1200" b="1" dirty="0"/>
              <a:t>программам начального общего, основного общего и среднего (полного)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9948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первое полугодие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2025/2026 учебного года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8666" y="3532714"/>
            <a:ext cx="5537201" cy="296969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dirty="0" smtClean="0"/>
              <a:t>Амурский </a:t>
            </a:r>
            <a:r>
              <a:rPr lang="ru-RU" sz="1500" b="1" dirty="0"/>
              <a:t>район</a:t>
            </a:r>
            <a:r>
              <a:rPr lang="ru-RU" sz="1500" dirty="0"/>
              <a:t> – 1 участник; 11 класс; 1 </a:t>
            </a:r>
            <a:r>
              <a:rPr lang="ru-RU" sz="1500" dirty="0" smtClean="0"/>
              <a:t>ОУ</a:t>
            </a:r>
            <a:r>
              <a:rPr lang="en-US" sz="1500" dirty="0" smtClean="0"/>
              <a:t>  </a:t>
            </a:r>
            <a:endParaRPr lang="ru-RU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 smtClean="0"/>
              <a:t>Координатор </a:t>
            </a:r>
            <a:r>
              <a:rPr lang="ru-RU" sz="1500" dirty="0"/>
              <a:t>- Захарова Мария </a:t>
            </a:r>
            <a:r>
              <a:rPr lang="ru-RU" sz="1500" dirty="0" smtClean="0"/>
              <a:t>Сергеевна</a:t>
            </a:r>
            <a:endParaRPr lang="ru-RU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5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dirty="0" err="1" smtClean="0"/>
              <a:t>Бикинский</a:t>
            </a:r>
            <a:r>
              <a:rPr lang="ru-RU" sz="1500" b="1" dirty="0" smtClean="0"/>
              <a:t> </a:t>
            </a:r>
            <a:r>
              <a:rPr lang="ru-RU" sz="1500" b="1" dirty="0"/>
              <a:t>район</a:t>
            </a:r>
            <a:r>
              <a:rPr lang="ru-RU" sz="1500" dirty="0"/>
              <a:t> – 1 участник; 4 класс; 1 </a:t>
            </a:r>
            <a:r>
              <a:rPr lang="ru-RU" sz="1500" dirty="0" smtClean="0"/>
              <a:t>ОУ</a:t>
            </a:r>
            <a:r>
              <a:rPr lang="en-US" sz="1500" dirty="0" smtClean="0"/>
              <a:t> </a:t>
            </a:r>
            <a:endParaRPr lang="ru-RU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 smtClean="0"/>
              <a:t>Координатор </a:t>
            </a:r>
            <a:r>
              <a:rPr lang="ru-RU" sz="1500" dirty="0"/>
              <a:t>- Морозова Светлана </a:t>
            </a:r>
            <a:r>
              <a:rPr lang="ru-RU" sz="1500" dirty="0" smtClean="0"/>
              <a:t>Андреевна</a:t>
            </a:r>
            <a:endParaRPr lang="ru-RU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5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dirty="0" smtClean="0"/>
              <a:t>район </a:t>
            </a:r>
            <a:r>
              <a:rPr lang="ru-RU" sz="1500" b="1" dirty="0"/>
              <a:t>им. Лазо</a:t>
            </a:r>
            <a:r>
              <a:rPr lang="ru-RU" sz="1500" dirty="0"/>
              <a:t> – 1 участник; 9 класс; 1 </a:t>
            </a:r>
            <a:r>
              <a:rPr lang="ru-RU" sz="1500" dirty="0" smtClean="0"/>
              <a:t>ОУ</a:t>
            </a:r>
            <a:r>
              <a:rPr lang="en-US" sz="1500" dirty="0" smtClean="0"/>
              <a:t> </a:t>
            </a:r>
            <a:endParaRPr lang="ru-RU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 smtClean="0"/>
              <a:t>Координатор </a:t>
            </a:r>
            <a:r>
              <a:rPr lang="ru-RU" sz="1500" dirty="0"/>
              <a:t>– Дьяконова Лидия </a:t>
            </a:r>
            <a:r>
              <a:rPr lang="ru-RU" sz="1500" dirty="0" smtClean="0"/>
              <a:t>Владимировна</a:t>
            </a:r>
            <a:endParaRPr lang="ru-RU" sz="15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500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b="1" dirty="0" smtClean="0"/>
              <a:t>Советско-Гаванский </a:t>
            </a:r>
            <a:r>
              <a:rPr lang="ru-RU" sz="1500" b="1" dirty="0"/>
              <a:t>район</a:t>
            </a:r>
            <a:r>
              <a:rPr lang="ru-RU" sz="1500" dirty="0"/>
              <a:t> – 1 участник; 4 класс; 1 </a:t>
            </a:r>
            <a:r>
              <a:rPr lang="ru-RU" sz="1500" dirty="0" smtClean="0"/>
              <a:t>ОУ</a:t>
            </a:r>
            <a:r>
              <a:rPr lang="en-US" sz="1500" dirty="0" smtClean="0"/>
              <a:t> </a:t>
            </a:r>
            <a:endParaRPr lang="ru-RU" sz="15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500" dirty="0" smtClean="0"/>
              <a:t>Координатор </a:t>
            </a:r>
            <a:r>
              <a:rPr lang="ru-RU" sz="1500" dirty="0"/>
              <a:t>– </a:t>
            </a:r>
            <a:r>
              <a:rPr lang="ru-RU" sz="1500" dirty="0" err="1"/>
              <a:t>Збарацкая</a:t>
            </a:r>
            <a:r>
              <a:rPr lang="ru-RU" sz="1500" dirty="0"/>
              <a:t> Наталья </a:t>
            </a:r>
            <a:r>
              <a:rPr lang="ru-RU" sz="1500" dirty="0" smtClean="0"/>
              <a:t>Анатольевна</a:t>
            </a:r>
            <a:endParaRPr lang="ru-RU" sz="15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75867" y="3532714"/>
            <a:ext cx="6129866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err="1"/>
              <a:t>Тугуро-Чумиканский</a:t>
            </a:r>
            <a:r>
              <a:rPr lang="ru-RU" sz="1500" b="1" dirty="0"/>
              <a:t> район</a:t>
            </a:r>
            <a:r>
              <a:rPr lang="ru-RU" sz="1500" dirty="0"/>
              <a:t> – 1 участник; 3 класс; 1 ОУ</a:t>
            </a:r>
            <a:r>
              <a:rPr lang="en-US" sz="1500" dirty="0"/>
              <a:t> </a:t>
            </a:r>
            <a:endParaRPr lang="ru-RU" sz="1500" dirty="0"/>
          </a:p>
          <a:p>
            <a:r>
              <a:rPr lang="ru-RU" sz="1500" dirty="0"/>
              <a:t>Координатор – Беспалова Мария Александровна</a:t>
            </a:r>
          </a:p>
          <a:p>
            <a:endParaRPr lang="ru-RU" sz="1500" b="1" dirty="0" smtClean="0"/>
          </a:p>
          <a:p>
            <a:r>
              <a:rPr lang="ru-RU" sz="1500" b="1" dirty="0" smtClean="0"/>
              <a:t>Хабаровский </a:t>
            </a:r>
            <a:r>
              <a:rPr lang="ru-RU" sz="1500" b="1" dirty="0"/>
              <a:t>район</a:t>
            </a:r>
            <a:r>
              <a:rPr lang="ru-RU" sz="1500" dirty="0"/>
              <a:t> – 6 участников; </a:t>
            </a:r>
            <a:r>
              <a:rPr lang="ru-RU" sz="1500" dirty="0" smtClean="0"/>
              <a:t>6-9 </a:t>
            </a:r>
            <a:r>
              <a:rPr lang="ru-RU" sz="1500" dirty="0"/>
              <a:t>классы; 4 ОУ</a:t>
            </a:r>
          </a:p>
          <a:p>
            <a:r>
              <a:rPr lang="ru-RU" sz="1500" dirty="0"/>
              <a:t>Координатор – </a:t>
            </a:r>
            <a:r>
              <a:rPr lang="ru-RU" sz="1500" dirty="0" err="1"/>
              <a:t>Шашкова</a:t>
            </a:r>
            <a:r>
              <a:rPr lang="ru-RU" sz="1500" dirty="0"/>
              <a:t> Анастасия Михайловна</a:t>
            </a:r>
          </a:p>
          <a:p>
            <a:endParaRPr lang="ru-RU" sz="1500" b="1" dirty="0" smtClean="0"/>
          </a:p>
          <a:p>
            <a:r>
              <a:rPr lang="ru-RU" sz="1500" b="1" dirty="0" smtClean="0"/>
              <a:t>г</a:t>
            </a:r>
            <a:r>
              <a:rPr lang="ru-RU" sz="1500" b="1" dirty="0"/>
              <a:t>. Комсомольск-на-Амуре</a:t>
            </a:r>
            <a:r>
              <a:rPr lang="ru-RU" sz="1500" dirty="0"/>
              <a:t> – 6 участников; </a:t>
            </a:r>
            <a:r>
              <a:rPr lang="ru-RU" sz="1500" dirty="0" smtClean="0"/>
              <a:t>4-7</a:t>
            </a:r>
            <a:r>
              <a:rPr lang="ru-RU" sz="1500" dirty="0"/>
              <a:t>, 9 классы; 5 ОУ</a:t>
            </a:r>
          </a:p>
          <a:p>
            <a:r>
              <a:rPr lang="ru-RU" sz="1500" dirty="0"/>
              <a:t>Координатор – Рожкова Анастасия Фёдоровна</a:t>
            </a:r>
          </a:p>
          <a:p>
            <a:endParaRPr lang="ru-RU" sz="1500" b="1" dirty="0" smtClean="0"/>
          </a:p>
          <a:p>
            <a:r>
              <a:rPr lang="ru-RU" sz="1500" b="1" dirty="0" smtClean="0"/>
              <a:t>г</a:t>
            </a:r>
            <a:r>
              <a:rPr lang="ru-RU" sz="1500" b="1" dirty="0"/>
              <a:t>. Хабаровск</a:t>
            </a:r>
            <a:r>
              <a:rPr lang="ru-RU" sz="1500" dirty="0"/>
              <a:t> – 12 участников; </a:t>
            </a:r>
            <a:r>
              <a:rPr lang="ru-RU" sz="1500" dirty="0" smtClean="0"/>
              <a:t>6-9 </a:t>
            </a:r>
            <a:r>
              <a:rPr lang="ru-RU" sz="1500" dirty="0"/>
              <a:t>классы; 10 ОУ</a:t>
            </a:r>
            <a:r>
              <a:rPr lang="en-US" sz="1500" dirty="0"/>
              <a:t> </a:t>
            </a:r>
            <a:endParaRPr lang="ru-RU" sz="1500" dirty="0"/>
          </a:p>
          <a:p>
            <a:r>
              <a:rPr lang="ru-RU" sz="1500" dirty="0"/>
              <a:t>Координатор – </a:t>
            </a:r>
            <a:r>
              <a:rPr lang="ru-RU" sz="1500" dirty="0" err="1"/>
              <a:t>Бельды</a:t>
            </a:r>
            <a:r>
              <a:rPr lang="ru-RU" sz="1500" dirty="0"/>
              <a:t> Анастасия Константиновна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8666" y="1856387"/>
            <a:ext cx="6096000" cy="13381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3" panose="05040102010807070707" pitchFamily="18" charset="2"/>
              <a:buChar char="g"/>
            </a:pPr>
            <a:r>
              <a:rPr lang="ru-RU" dirty="0"/>
              <a:t>Муниципальных образований – 8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3" panose="05040102010807070707" pitchFamily="18" charset="2"/>
              <a:buChar char="g"/>
            </a:pPr>
            <a:r>
              <a:rPr lang="ru-RU" dirty="0"/>
              <a:t>Учащихся – 29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3" panose="05040102010807070707" pitchFamily="18" charset="2"/>
              <a:buChar char="g"/>
            </a:pPr>
            <a:r>
              <a:rPr lang="ru-RU" dirty="0"/>
              <a:t>Образовательных организаций – 24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 3" panose="05040102010807070707" pitchFamily="18" charset="2"/>
              <a:buChar char="g"/>
            </a:pPr>
            <a:r>
              <a:rPr lang="ru-RU" dirty="0"/>
              <a:t>Получают краевой Интернете – 7 точек (8 чел) </a:t>
            </a:r>
          </a:p>
        </p:txBody>
      </p:sp>
    </p:spTree>
    <p:extLst>
      <p:ext uri="{BB962C8B-B14F-4D97-AF65-F5344CB8AC3E}">
        <p14:creationId xmlns:p14="http://schemas.microsoft.com/office/powerpoint/2010/main" val="7567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Краевой интернет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644536"/>
              </p:ext>
            </p:extLst>
          </p:nvPr>
        </p:nvGraphicFramePr>
        <p:xfrm>
          <a:off x="937471" y="1950898"/>
          <a:ext cx="10484062" cy="3662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691"/>
                <a:gridCol w="7064872"/>
                <a:gridCol w="2194499"/>
              </a:tblGrid>
              <a:tr h="531631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Наименование образовательной организации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Класс</a:t>
                      </a:r>
                      <a:endParaRPr lang="ru-RU" sz="12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2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МКОУ СОШ с. </a:t>
                      </a:r>
                      <a:r>
                        <a:rPr lang="ru-RU" sz="1600" dirty="0" err="1" smtClean="0">
                          <a:effectLst/>
                          <a:latin typeface="+mn-lt"/>
                        </a:rPr>
                        <a:t>Чумикан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600" dirty="0" err="1" smtClean="0">
                          <a:effectLst/>
                          <a:latin typeface="+mn-lt"/>
                        </a:rPr>
                        <a:t>Тугуро-Чумиканского</a:t>
                      </a:r>
                      <a:r>
                        <a:rPr lang="ru-RU" sz="1600" baseline="0" dirty="0" smtClean="0">
                          <a:effectLst/>
                          <a:latin typeface="+mn-lt"/>
                        </a:rPr>
                        <a:t> района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7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МБОУ СОШ с. Тополево им. Героя Советского Союза полковника милиции Грищенко П.Я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. Хабаровского района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8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37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МБОУ СОШ с. Тополево им. Героя Советского Союза полковника милиции Грищенко П.Я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. Хабаровского района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7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2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МОУ СОШ №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28 г. Комсомольска-на-Амуре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4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МБОУ СОШ №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85 г. Хабаровска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7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МБОУ СОШ №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44 г. Хабаровска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6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МАОУ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"Экономическая гимназия" г. Хабаровска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8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24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ru-RU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МАОУ гимназия № </a:t>
                      </a:r>
                      <a:r>
                        <a:rPr lang="ru-RU" sz="1600" dirty="0" smtClean="0">
                          <a:effectLst/>
                          <a:latin typeface="+mn-lt"/>
                        </a:rPr>
                        <a:t>6 г. Хабаровска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6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37471" y="5775867"/>
            <a:ext cx="98892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! Незамедлительно информировать министерство о выбытии / об отсутствии потребности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0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782</TotalTime>
  <Words>810</Words>
  <Application>Microsoft Office PowerPoint</Application>
  <PresentationFormat>Широкоэкранный</PresentationFormat>
  <Paragraphs>125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MS Mincho</vt:lpstr>
      <vt:lpstr>Arial</vt:lpstr>
      <vt:lpstr>Calibri</vt:lpstr>
      <vt:lpstr>Century Gothic</vt:lpstr>
      <vt:lpstr>Times New Roman</vt:lpstr>
      <vt:lpstr>Wingdings</vt:lpstr>
      <vt:lpstr>Wingdings 3</vt:lpstr>
      <vt:lpstr>След самолета</vt:lpstr>
      <vt:lpstr>организация обучения детей-инвалидов, ПОЛУЧАЮЩИХ ОБРАЗОВАНИЕ на дому,  С ПРИМЕНЕНИЕМ электронного ОБУЧЕНИЯ  И дистанционных ОБРАЗОВАТЕЛЬНЫХ ТЕХНОЛОГИЙ</vt:lpstr>
      <vt:lpstr>ВОПРОСЫ</vt:lpstr>
      <vt:lpstr>дистант детей-инвалидов,  обучающихся на дому</vt:lpstr>
      <vt:lpstr>Презентация PowerPoint</vt:lpstr>
      <vt:lpstr>Необходимо учащимся</vt:lpstr>
      <vt:lpstr>Разъяснительная  работа с родителями</vt:lpstr>
      <vt:lpstr>Отбор участников</vt:lpstr>
      <vt:lpstr>первое полугодие  2025/2026 учебного года</vt:lpstr>
      <vt:lpstr>Краевой интернет</vt:lpstr>
      <vt:lpstr>"Долги" по документам</vt:lpstr>
      <vt:lpstr>взаимодействие</vt:lpstr>
      <vt:lpstr>чаты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Игоревна Мерзлякова</dc:creator>
  <cp:lastModifiedBy>Таисия Алексеевна Александрова</cp:lastModifiedBy>
  <cp:revision>55</cp:revision>
  <cp:lastPrinted>2025-10-16T00:24:21Z</cp:lastPrinted>
  <dcterms:created xsi:type="dcterms:W3CDTF">2025-10-09T01:05:52Z</dcterms:created>
  <dcterms:modified xsi:type="dcterms:W3CDTF">2025-10-22T02:44:48Z</dcterms:modified>
</cp:coreProperties>
</file>