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7" r:id="rId4"/>
    <p:sldId id="262" r:id="rId5"/>
    <p:sldId id="268" r:id="rId6"/>
    <p:sldId id="264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88ED8E0-8DBD-44D5-A9E3-B0A13A390281}">
          <p14:sldIdLst>
            <p14:sldId id="259"/>
            <p14:sldId id="260"/>
            <p14:sldId id="267"/>
            <p14:sldId id="262"/>
            <p14:sldId id="268"/>
            <p14:sldId id="264"/>
          </p14:sldIdLst>
        </p14:section>
        <p14:section name="Раздел без заголовка" id="{5E1643C0-02CF-4062-9F82-B81FD1669493}">
          <p14:sldIdLst>
            <p14:sldId id="265"/>
            <p14:sldId id="266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B0787-6240-48DF-AA09-7593E2D9C61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6ABAB-DE8A-46FC-8E12-1A62C65141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5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607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ABAB-DE8A-46FC-8E12-1A62C65141B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7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63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3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0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059311" y="877033"/>
            <a:ext cx="1732400" cy="577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9451"/>
            <a:ext cx="11548531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2" y="1454351"/>
            <a:ext cx="11796669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4902982" y="5704465"/>
            <a:ext cx="7307772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914400" y="1454333"/>
            <a:ext cx="71572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01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320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▰"/>
              <a:defRPr/>
            </a:lvl1pPr>
            <a:lvl2pPr marL="1219170" lvl="1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2pPr>
            <a:lvl3pPr marL="1828754" lvl="2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3pPr>
            <a:lvl4pPr marL="2438339" lvl="3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4pPr>
            <a:lvl5pPr marL="3047924" lvl="4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5pPr>
            <a:lvl6pPr marL="3657509" lvl="5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6pPr>
            <a:lvl7pPr marL="4267093" lvl="6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7pPr>
            <a:lvl8pPr marL="4876678" lvl="7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8pPr>
            <a:lvl9pPr marL="5486263" lvl="8" indent="-507987">
              <a:spcBef>
                <a:spcPts val="1333"/>
              </a:spcBef>
              <a:spcAft>
                <a:spcPts val="1333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249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7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5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82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15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20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77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60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2DD0-7383-4E8C-9F58-EBD35651A05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CF32-A73A-43EA-9FBB-1C7F104E5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0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E%D0%BF%D1%80%D0%BE%D1%82%D0%B8%D0%B2%D0%BB%D0%B5%D0%BD%D0%B8%D0%B5_(%D0%BF%D1%81%D0%B8%D1%85%D0%BE%D0%B0%D0%BD%D0%B0%D0%BB%D0%B8%D0%B7)" TargetMode="External"/><Relationship Id="rId2" Type="http://schemas.openxmlformats.org/officeDocument/2006/relationships/hyperlink" Target="https://ru.wikipedia.org/wiki/%D0%9F%D0%BE%D0%B4%D1%81%D0%BE%D0%B7%D0%BD%D0%B0%D0%BD%D0%B8%D0%B5#%D0%98%D1%81%D1%82%D0%BE%D1%80%D0%B8%D1%8F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47904" y="1471963"/>
            <a:ext cx="9119121" cy="323471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lvl="0" algn="ctr"/>
            <a:r>
              <a:rPr lang="ru-RU" sz="4400" b="1" dirty="0" smtClean="0">
                <a:solidFill>
                  <a:schemeClr val="bg1"/>
                </a:solidFill>
              </a:rPr>
              <a:t>«</a:t>
            </a:r>
            <a:r>
              <a:rPr lang="ru-RU" sz="4400" b="1" dirty="0">
                <a:solidFill>
                  <a:schemeClr val="bg1"/>
                </a:solidFill>
              </a:rPr>
              <a:t>ЖИЗНЕСТОЙКОСТЬ ПЕДАГОГОВ, РАБОТАЮЩИХ С ДЕТЬМИ С ОГРАНИЧЕННЫМИ ВОЗМОЖНОСТЯМИ ЗДОРОВЬЯ</a:t>
            </a:r>
            <a:r>
              <a:rPr lang="ru-RU" sz="4400" b="1" dirty="0" smtClean="0">
                <a:solidFill>
                  <a:schemeClr val="bg1"/>
                </a:solidFill>
              </a:rPr>
              <a:t>»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965" y="116181"/>
            <a:ext cx="10128204" cy="11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3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5493" y="5635642"/>
            <a:ext cx="6487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Давыдова А.В.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педагог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–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психолог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2" name="AutoShape 2" descr="https://xn--27-6kcaa3dhmm1hb.xn--p1ai/img/kco_logo_large.jpg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2754" y="3089322"/>
            <a:ext cx="1638300" cy="1943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12101437" cy="16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646" y="493697"/>
            <a:ext cx="8387181" cy="1021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ЖИЗНЕСТОЙКОСТЬ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4398" y="2239764"/>
            <a:ext cx="4430751" cy="3632400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изнестойкость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переменная,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характеризует способность личности выдерживать стрессовые ситуации, сохраняя при этом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баланс</a:t>
            </a:r>
          </a:p>
          <a:p>
            <a:pPr marL="135464" indent="0" algn="r">
              <a:buNone/>
            </a:pPr>
            <a:r>
              <a:rPr lang="ru-RU" sz="2400" b="1" dirty="0" smtClean="0">
                <a:solidFill>
                  <a:srgbClr val="29364D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/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Мадди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33" b="1" dirty="0">
              <a:solidFill>
                <a:srgbClr val="29364D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814205" y="2159633"/>
            <a:ext cx="5890998" cy="3479175"/>
          </a:xfrm>
          <a:ln>
            <a:solidFill>
              <a:schemeClr val="bg1"/>
            </a:solidFill>
          </a:ln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изнестойкость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личностных характеристик, отвечающих за способность противостоять стрессовым ситуациям и предотвращать формирование симптомов психической и физической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 algn="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Е.И.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Рассказова,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Д.А.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Леонтьев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8469" y="6105520"/>
            <a:ext cx="8019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>
              <a:solidFill>
                <a:srgbClr val="29364D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38232" y="6210062"/>
            <a:ext cx="2331640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1733" dirty="0">
              <a:solidFill>
                <a:prstClr val="black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23561" y="6210062"/>
            <a:ext cx="26463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E</a:t>
            </a:r>
            <a:r>
              <a:rPr lang="ru-RU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-</a:t>
            </a:r>
            <a:r>
              <a:rPr lang="en-US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mail</a:t>
            </a:r>
            <a:r>
              <a:rPr lang="ru-RU" sz="1100" dirty="0" smtClean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:</a:t>
            </a:r>
            <a:r>
              <a:rPr lang="en-US" sz="1100" dirty="0" smtClean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Anastasia.davidova.81@mail.ru</a:t>
            </a:r>
            <a:endParaRPr lang="en-US" sz="1100" dirty="0">
              <a:solidFill>
                <a:prstClr val="black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219" y="5532284"/>
            <a:ext cx="4683515" cy="10652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2133" b="1" dirty="0">
              <a:solidFill>
                <a:srgbClr val="29364D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solidFill>
                  <a:schemeClr val="bg1"/>
                </a:solidFill>
              </a:rPr>
              <a:t>Копинг</a:t>
            </a:r>
            <a:r>
              <a:rPr lang="ru-RU" sz="4000" b="1" dirty="0" smtClean="0">
                <a:solidFill>
                  <a:schemeClr val="bg1"/>
                </a:solidFill>
              </a:rPr>
              <a:t>-стратегии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2050651"/>
            <a:ext cx="5590100" cy="347025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Копинг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-стратегии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когнитивные и поведенческие усилия, которые прилагают люди, чтобы справиться с возросшими внутренними и внешними запросами в сложных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   </a:t>
            </a:r>
          </a:p>
          <a:p>
            <a:pPr marL="135464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/Р.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 algn="just">
              <a:buNone/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814204" y="2050651"/>
            <a:ext cx="5572664" cy="353064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поведение, эмоциональные и когнитивные стратегии используемые человеческой личностью для преодоления стресса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ним</a:t>
            </a:r>
          </a:p>
          <a:p>
            <a:pPr marL="135464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/Лорен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Мерфи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0975" y="6268455"/>
            <a:ext cx="2591025" cy="2987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298" y="523433"/>
            <a:ext cx="7803602" cy="10216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Классификация </a:t>
            </a:r>
            <a:r>
              <a:rPr lang="ru-RU" sz="4000" b="1" dirty="0" err="1" smtClean="0">
                <a:solidFill>
                  <a:schemeClr val="bg1"/>
                </a:solidFill>
              </a:rPr>
              <a:t>копинг</a:t>
            </a:r>
            <a:r>
              <a:rPr lang="ru-RU" sz="4000" b="1" dirty="0" smtClean="0">
                <a:solidFill>
                  <a:schemeClr val="bg1"/>
                </a:solidFill>
              </a:rPr>
              <a:t>-стратегии  /</a:t>
            </a:r>
            <a:r>
              <a:rPr lang="ru-RU" sz="4000" b="1" dirty="0" err="1" smtClean="0">
                <a:solidFill>
                  <a:schemeClr val="bg1"/>
                </a:solidFill>
              </a:rPr>
              <a:t>К.Гарвер</a:t>
            </a:r>
            <a:r>
              <a:rPr lang="ru-RU" sz="4000" b="1" dirty="0" smtClean="0">
                <a:solidFill>
                  <a:schemeClr val="bg1"/>
                </a:solidFill>
              </a:rPr>
              <a:t>/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idx="1"/>
          </p:nvPr>
        </p:nvSpPr>
        <p:spPr>
          <a:xfrm>
            <a:off x="94891" y="2050650"/>
            <a:ext cx="5495209" cy="480735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конкурирующей деятельности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Сдерживание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социальной поддержки инструментального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социальной поддержки по эмоциональным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 на эмоциях и их активное выражение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Позитивное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переформулирование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личностный рост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 к религии</a:t>
            </a:r>
          </a:p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135464" indent="0" algn="ctr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деятельности 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«успокоительных»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Юмор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Поведенческий уход от проблемы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Мысленный уход от проблемы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8469" y="6105520"/>
            <a:ext cx="8019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>
              <a:solidFill>
                <a:srgbClr val="29364D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219" y="6685472"/>
            <a:ext cx="4683515" cy="5003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2133" b="1" dirty="0">
              <a:solidFill>
                <a:srgbClr val="29364D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0975" y="6268455"/>
            <a:ext cx="2591025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91" y="189780"/>
            <a:ext cx="8669547" cy="155275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Факторы поддержания и развития жизнестойкости у педагогов работающих с детьми с ОВЗ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3683" y="2050651"/>
            <a:ext cx="11637033" cy="3996466"/>
          </a:xfrm>
        </p:spPr>
        <p:txBody>
          <a:bodyPr>
            <a:normAutofit/>
          </a:bodyPr>
          <a:lstStyle/>
          <a:p>
            <a:pPr marL="649814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«Оценивание проблемной ситуации с разных точек зрения и активное её решение»</a:t>
            </a:r>
          </a:p>
          <a:p>
            <a:pPr marL="649814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внешних ресурсов для стабилизации эмоционального состояния»</a:t>
            </a:r>
          </a:p>
          <a:p>
            <a:pPr marL="649814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«Отказ от решения проблемной ситуации и использование внешних ресурсов»</a:t>
            </a:r>
          </a:p>
          <a:p>
            <a:pPr marL="649814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«Внутренняя мотивация. Проявление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649814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«Отказ взаимодействовать с проблемной ситуацией»</a:t>
            </a:r>
          </a:p>
          <a:p>
            <a:pPr marL="649814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2594564" y="4166558"/>
            <a:ext cx="526212" cy="15164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523561" y="6210062"/>
            <a:ext cx="26463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E</a:t>
            </a:r>
            <a:r>
              <a:rPr lang="ru-RU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-</a:t>
            </a:r>
            <a:r>
              <a:rPr lang="en-US" sz="11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mail</a:t>
            </a:r>
            <a:r>
              <a:rPr lang="ru-RU" sz="1100" dirty="0" smtClean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:</a:t>
            </a:r>
            <a:r>
              <a:rPr lang="en-US" sz="1100" dirty="0" smtClean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Anastasia.davidova.81@mail.ru</a:t>
            </a:r>
            <a:endParaRPr lang="en-US" sz="1100" dirty="0">
              <a:solidFill>
                <a:prstClr val="black"/>
              </a:solidFill>
              <a:latin typeface="Roboto Condensed Light" panose="020B0604020202020204" charset="0"/>
              <a:ea typeface="Roboto Condensed Light" panose="020B060402020202020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7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" y="523433"/>
            <a:ext cx="8936966" cy="1021600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err="1" smtClean="0">
                <a:solidFill>
                  <a:schemeClr val="bg1"/>
                </a:solidFill>
              </a:rPr>
              <a:t>Копинг</a:t>
            </a:r>
            <a:r>
              <a:rPr lang="ru-RU" sz="3600" b="1" dirty="0" smtClean="0">
                <a:solidFill>
                  <a:schemeClr val="bg1"/>
                </a:solidFill>
              </a:rPr>
              <a:t>-стратегии/психологические защиты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275" y="2050651"/>
            <a:ext cx="5434825" cy="3632400"/>
          </a:xfrm>
        </p:spPr>
        <p:txBody>
          <a:bodyPr>
            <a:normAutofit fontScale="25000" lnSpcReduction="20000"/>
          </a:bodyPr>
          <a:lstStyle/>
          <a:p>
            <a:pPr marL="135464" indent="0">
              <a:buNone/>
            </a:pP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sz="9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-стратегии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9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способы адаптации к стрессовой ситуации, реакция на стресс, выраженная через мысли, чувства и </a:t>
            </a:r>
            <a:r>
              <a:rPr lang="ru-RU" sz="9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действия;</a:t>
            </a:r>
            <a:endParaRPr lang="ru-RU" sz="96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ru-RU" sz="96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регулирования эмоций и поведения в условиях </a:t>
            </a:r>
            <a:r>
              <a:rPr lang="ru-RU" sz="9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стресса</a:t>
            </a:r>
            <a:endParaRPr lang="ru-RU" sz="9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ru-RU" sz="9600" dirty="0"/>
          </a:p>
          <a:p>
            <a:pPr marL="571500" indent="-571500" algn="just">
              <a:lnSpc>
                <a:spcPct val="110000"/>
              </a:lnSpc>
            </a:pP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10000"/>
              </a:lnSpc>
              <a:buNone/>
            </a:pPr>
            <a:endParaRPr lang="ru-RU" sz="3800" dirty="0"/>
          </a:p>
          <a:p>
            <a:pPr marL="0" indent="457200" algn="just">
              <a:lnSpc>
                <a:spcPct val="110000"/>
              </a:lnSpc>
              <a:buNone/>
            </a:pPr>
            <a:r>
              <a:rPr lang="ru-RU" sz="3000" dirty="0" smtClean="0"/>
              <a:t> </a:t>
            </a:r>
            <a:endParaRPr lang="ru-RU" sz="3000" dirty="0"/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3000" dirty="0"/>
          </a:p>
          <a:p>
            <a:pPr>
              <a:spcBef>
                <a:spcPts val="0"/>
              </a:spcBef>
              <a:buFontTx/>
              <a:buChar char="-"/>
            </a:pPr>
            <a:endParaRPr lang="ru-RU" sz="3000" dirty="0" smtClean="0"/>
          </a:p>
          <a:p>
            <a:pPr marL="135464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254151" y="2050651"/>
            <a:ext cx="4787660" cy="36324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одсознание"/>
              </a:rPr>
              <a:t>неосознаваемый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психический процесс, направленный на минимизацию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отрицательных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переживаний</a:t>
            </a:r>
          </a:p>
          <a:p>
            <a:pPr marL="135464" indent="0" algn="just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лежат 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процессов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опротивление (психоанализ)"/>
              </a:rPr>
              <a:t>сопротивления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З.Фрейд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11418" y="6188669"/>
            <a:ext cx="28639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E</a:t>
            </a:r>
            <a:r>
              <a:rPr lang="ru-RU" sz="12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-</a:t>
            </a:r>
            <a:r>
              <a:rPr lang="en-US" sz="12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mail</a:t>
            </a:r>
            <a:r>
              <a:rPr lang="ru-RU" sz="12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:</a:t>
            </a:r>
            <a:r>
              <a:rPr lang="en-US" sz="1200" dirty="0">
                <a:solidFill>
                  <a:prstClr val="black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Anastasia.davidova.81@mail.ru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1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85" y="465138"/>
            <a:ext cx="8649290" cy="750401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</a:rPr>
              <a:t/>
            </a:r>
            <a:br>
              <a:rPr lang="ru-RU" sz="3600" dirty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Отличия </a:t>
            </a:r>
            <a:r>
              <a:rPr lang="ru-RU" sz="4000" b="1" dirty="0" err="1" smtClean="0">
                <a:solidFill>
                  <a:schemeClr val="bg1"/>
                </a:solidFill>
              </a:rPr>
              <a:t>копинг</a:t>
            </a:r>
            <a:r>
              <a:rPr lang="ru-RU" sz="4000" b="1" dirty="0" smtClean="0">
                <a:solidFill>
                  <a:schemeClr val="bg1"/>
                </a:solidFill>
              </a:rPr>
              <a:t>-стратегий и психологической защиты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838" y="2113471"/>
            <a:ext cx="5055262" cy="389913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защита</a:t>
            </a:r>
          </a:p>
          <a:p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на бессознательном уровне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направлено на снятие эмоционального напряжения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Срабатывает мгновенно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Искажает объективную ситуацию</a:t>
            </a:r>
          </a:p>
          <a:p>
            <a:pPr marL="135464" indent="0">
              <a:buNone/>
            </a:pP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2"/>
          </p:nvPr>
        </p:nvSpPr>
        <p:spPr>
          <a:xfrm>
            <a:off x="5736566" y="2061712"/>
            <a:ext cx="5270740" cy="416899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-стратегия</a:t>
            </a:r>
          </a:p>
          <a:p>
            <a:pPr marL="135464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твует на сознательном уровне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в направлении восстановления нарушенных отношений между окружением и личностью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последовательно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искажают объективную ситуацию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Колесо жизненного баланса"/>
          <p:cNvSpPr>
            <a:spLocks noChangeAspect="1" noChangeArrowheads="1"/>
          </p:cNvSpPr>
          <p:nvPr/>
        </p:nvSpPr>
        <p:spPr bwMode="auto">
          <a:xfrm>
            <a:off x="-1003524" y="124023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365done.ru/uploads/2021-01-27/%D0%BF%D1%80%D0%B5%D0%B2%D1%8C%D1%8E%20%D0%BD%D0%B0%20%D1%81%D0%B0%D0%B9%D1%82%20(62)_ulv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Колесо баланса или как достичь гармонии в жизн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2" descr="16 Ассоциаций Юнг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0975" y="6307507"/>
            <a:ext cx="2591025" cy="29873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9343"/>
            <a:ext cx="8945592" cy="8281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Диагностический инструментарий исследования уровня жизнестойкости </a:t>
            </a:r>
            <a:r>
              <a:rPr lang="ru-RU" sz="3200" b="1" dirty="0" smtClean="0">
                <a:solidFill>
                  <a:schemeClr val="bg1"/>
                </a:solidFill>
              </a:rPr>
              <a:t>педагогов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3683" y="2050650"/>
            <a:ext cx="11533517" cy="46003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«Тест жизнестойкости» С.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Мадди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адаптации Д.А. Леонтьева, Е.И.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Рассказовой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на определение уровня психического выгорания (К.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Джексон, в адаптации Н.Е. Водопьяновой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«Индекс жизненной удовлетворенности (в адаптации Н.В. Панина);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стрессом» (К.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Карвер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в адаптации Е.И.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Рассказовой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Т.О. Гордеевой и Е.Н. Осина, 2013);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«Стиль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поведения» (ССП-98) (В.И.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Моросанова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1998).</a:t>
            </a:r>
          </a:p>
          <a:p>
            <a:pPr marL="135464" indent="0" algn="r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 algn="r"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464" indent="0" algn="r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 flipH="1">
            <a:off x="6383546" y="7134045"/>
            <a:ext cx="103517" cy="11214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873" y="6281627"/>
            <a:ext cx="2591025" cy="2987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1449" y="2001169"/>
            <a:ext cx="7972283" cy="2497260"/>
          </a:xfrm>
        </p:spPr>
        <p:txBody>
          <a:bodyPr>
            <a:normAutofit/>
          </a:bodyPr>
          <a:lstStyle/>
          <a:p>
            <a:pPr marL="101597" indent="0" algn="just">
              <a:buNone/>
            </a:pPr>
            <a:r>
              <a:rPr lang="ru-RU" sz="4000" b="1" i="1" dirty="0"/>
              <a:t>Помните, чем меньше удовольствий в жизни, тем труднее переносить трудности и стрессы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53" y="225165"/>
            <a:ext cx="1641999" cy="19427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843168"/>
            <a:ext cx="12238508" cy="201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425</Words>
  <Application>Microsoft Office PowerPoint</Application>
  <PresentationFormat>Широкоэкранный</PresentationFormat>
  <Paragraphs>79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Arvo</vt:lpstr>
      <vt:lpstr>Calibri</vt:lpstr>
      <vt:lpstr>Calibri Light</vt:lpstr>
      <vt:lpstr>Roboto Condensed Light</vt:lpstr>
      <vt:lpstr>Symbol</vt:lpstr>
      <vt:lpstr>Times New Roman</vt:lpstr>
      <vt:lpstr>Wingdings</vt:lpstr>
      <vt:lpstr>Тема Office</vt:lpstr>
      <vt:lpstr>«ЖИЗНЕСТОЙКОСТЬ ПЕДАГОГОВ, РАБОТАЮЩИХ С ДЕТЬМИ С ОГРАНИЧЕННЫМИ ВОЗМОЖНОСТЯМИ ЗДОРОВЬЯ»</vt:lpstr>
      <vt:lpstr>ЖИЗНЕСТОЙКОСТЬ</vt:lpstr>
      <vt:lpstr>Копинг-стратегии</vt:lpstr>
      <vt:lpstr>Классификация копинг-стратегии  /К.Гарвер/</vt:lpstr>
      <vt:lpstr>Факторы поддержания и развития жизнестойкости у педагогов работающих с детьми с ОВЗ</vt:lpstr>
      <vt:lpstr>Копинг-стратегии/психологические защиты</vt:lpstr>
      <vt:lpstr> Отличия копинг-стратегий и психологической защиты</vt:lpstr>
      <vt:lpstr>Диагностический инструментарий исследования уровня жизнестойкости педагогов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«Выработка ресурса для сохранения психологического здоровья»</dc:title>
  <dc:creator>Давыдова Анастасия Викторовна</dc:creator>
  <cp:lastModifiedBy>Давыдова Анастасия Викторовна</cp:lastModifiedBy>
  <cp:revision>25</cp:revision>
  <dcterms:created xsi:type="dcterms:W3CDTF">2024-02-18T22:52:39Z</dcterms:created>
  <dcterms:modified xsi:type="dcterms:W3CDTF">2024-06-04T02:16:41Z</dcterms:modified>
</cp:coreProperties>
</file>