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5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FFF0-9BFA-4B0A-B1F9-A863B8DE93FB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4FFA-3599-4EB6-8726-21911458ED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FFF0-9BFA-4B0A-B1F9-A863B8DE93FB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4FFA-3599-4EB6-8726-21911458ED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FFF0-9BFA-4B0A-B1F9-A863B8DE93FB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4FFA-3599-4EB6-8726-21911458ED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FFF0-9BFA-4B0A-B1F9-A863B8DE93FB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4FFA-3599-4EB6-8726-21911458ED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FFF0-9BFA-4B0A-B1F9-A863B8DE93FB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4FFA-3599-4EB6-8726-21911458ED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FFF0-9BFA-4B0A-B1F9-A863B8DE93FB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4FFA-3599-4EB6-8726-21911458ED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FFF0-9BFA-4B0A-B1F9-A863B8DE93FB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4FFA-3599-4EB6-8726-21911458ED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FFF0-9BFA-4B0A-B1F9-A863B8DE93FB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4FFA-3599-4EB6-8726-21911458ED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FFF0-9BFA-4B0A-B1F9-A863B8DE93FB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4FFA-3599-4EB6-8726-21911458ED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FFF0-9BFA-4B0A-B1F9-A863B8DE93FB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4FFA-3599-4EB6-8726-21911458ED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FFF0-9BFA-4B0A-B1F9-A863B8DE93FB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4FFA-3599-4EB6-8726-21911458ED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4FFF0-9BFA-4B0A-B1F9-A863B8DE93FB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94FFA-3599-4EB6-8726-21911458ED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b="1" dirty="0" smtClean="0">
                <a:latin typeface="Comic Sans MS" pitchFamily="66" charset="0"/>
              </a:rPr>
              <a:t>Структура интернет урока </a:t>
            </a:r>
            <a:endParaRPr lang="ru-RU" sz="6600" b="1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omic Sans MS" pitchFamily="66" charset="0"/>
                <a:ea typeface="+mj-ea"/>
                <a:cs typeface="+mj-cs"/>
              </a:rPr>
              <a:t>МЭО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Завершающие разделы</a:t>
            </a:r>
            <a:endParaRPr lang="ru-RU" b="1" dirty="0">
              <a:latin typeface="Comic Sans MS" pitchFamily="66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0" y="1428736"/>
          <a:ext cx="8572560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0"/>
                <a:gridCol w="4286280"/>
              </a:tblGrid>
              <a:tr h="7143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/>
                        <a:t>Подводим итоги –</a:t>
                      </a:r>
                    </a:p>
                    <a:p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Раздел в котором подводятся итоги урока.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/>
                        <a:t>Проверь себя — </a:t>
                      </a:r>
                    </a:p>
                    <a:p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контролирующие задания с автоматической проверкой результата.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Анализируем — 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рефлексивный </a:t>
                      </a:r>
                      <a:r>
                        <a:rPr lang="ru-RU" dirty="0" smtClean="0"/>
                        <a:t>раздел, в котором обучающийся отвечает на следующие вопросы:</a:t>
                      </a:r>
                    </a:p>
                    <a:p>
                      <a:pPr lvl="0"/>
                      <a:r>
                        <a:rPr lang="ru-RU" dirty="0" smtClean="0"/>
                        <a:t>Что нового я узнал?</a:t>
                      </a:r>
                    </a:p>
                    <a:p>
                      <a:pPr lvl="0"/>
                      <a:r>
                        <a:rPr lang="ru-RU" dirty="0" smtClean="0"/>
                        <a:t>Что я научился делать?</a:t>
                      </a:r>
                    </a:p>
                    <a:p>
                      <a:pPr lvl="0"/>
                      <a:r>
                        <a:rPr lang="ru-RU" dirty="0" smtClean="0"/>
                        <a:t>Что вызвало у меня трудности?</a:t>
                      </a:r>
                    </a:p>
                    <a:p>
                      <a:pPr lvl="0"/>
                      <a:r>
                        <a:rPr lang="ru-RU" dirty="0" smtClean="0"/>
                        <a:t>Что далось легче всего?</a:t>
                      </a:r>
                    </a:p>
                    <a:p>
                      <a:pPr lvl="0"/>
                      <a:r>
                        <a:rPr lang="ru-RU" dirty="0" smtClean="0"/>
                        <a:t>Что больше всего понравилось</a:t>
                      </a:r>
                      <a:r>
                        <a:rPr lang="ru-RU" dirty="0" smtClean="0"/>
                        <a:t>?</a:t>
                      </a:r>
                      <a:endParaRPr lang="ru-RU" dirty="0" smtClean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3200" b="1" dirty="0" smtClean="0"/>
                        <a:t>Ответ на ключевой вопрос урока.</a:t>
                      </a:r>
                      <a:endParaRPr lang="ru-RU" sz="3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vl="0"/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Comic Sans MS" pitchFamily="66" charset="0"/>
              </a:rPr>
              <a:t>Следует  обратить внимание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4300" b="1" dirty="0"/>
              <a:t>все </a:t>
            </a:r>
            <a:r>
              <a:rPr lang="ru-RU" dirty="0" err="1"/>
              <a:t>Интернет-уроки</a:t>
            </a:r>
            <a:r>
              <a:rPr lang="ru-RU" dirty="0"/>
              <a:t> обладают избыточным учебным содержанием и содержат значительный объём материалов, предназначенных для построения индивидуальной образовательной траектории.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необходимо тщательно производить отбор изучаемого материала, чтобы избежать перегрузки учащихся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Интернет-урок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901014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содержательно  и </a:t>
            </a:r>
            <a:r>
              <a:rPr lang="ru-RU" dirty="0"/>
              <a:t>логически </a:t>
            </a:r>
            <a:r>
              <a:rPr lang="ru-RU" dirty="0" smtClean="0"/>
              <a:t>завершённая </a:t>
            </a:r>
            <a:r>
              <a:rPr lang="ru-RU" dirty="0"/>
              <a:t>часть тематического </a:t>
            </a:r>
            <a:r>
              <a:rPr lang="ru-RU" dirty="0" err="1"/>
              <a:t>Интернет-занятия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2"/>
          <a:srcRect l="12135" t="29278" r="43525" b="43726"/>
          <a:stretch>
            <a:fillRect/>
          </a:stretch>
        </p:blipFill>
        <p:spPr bwMode="auto">
          <a:xfrm>
            <a:off x="571472" y="2571744"/>
            <a:ext cx="778674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786182" y="4429132"/>
            <a:ext cx="428628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Единообразная структура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/>
              <a:t>ключевой вопрос;</a:t>
            </a:r>
          </a:p>
          <a:p>
            <a:pPr lvl="0"/>
            <a:r>
              <a:rPr lang="ru-RU" dirty="0"/>
              <a:t>инструкция (описание алгоритма деятельности учащегося по освоению учебного материала </a:t>
            </a:r>
            <a:r>
              <a:rPr lang="ru-RU" dirty="0" err="1"/>
              <a:t>Интернет-урока</a:t>
            </a:r>
            <a:r>
              <a:rPr lang="ru-RU" dirty="0"/>
              <a:t>);</a:t>
            </a:r>
          </a:p>
          <a:p>
            <a:pPr lvl="0"/>
            <a:r>
              <a:rPr lang="ru-RU" dirty="0"/>
              <a:t>структурированный и дозированный учебный материал, представленный в виде гипертекста, иллюстраций, </a:t>
            </a:r>
            <a:r>
              <a:rPr lang="ru-RU" dirty="0" err="1"/>
              <a:t>мультимедийных</a:t>
            </a:r>
            <a:r>
              <a:rPr lang="ru-RU" dirty="0"/>
              <a:t> объектов, видео- и </a:t>
            </a:r>
            <a:r>
              <a:rPr lang="ru-RU" dirty="0" err="1"/>
              <a:t>аудиофайлов</a:t>
            </a:r>
            <a:r>
              <a:rPr lang="ru-RU" dirty="0" smtClean="0"/>
              <a:t>;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терминологический словарь;</a:t>
            </a:r>
          </a:p>
          <a:p>
            <a:pPr lvl="0"/>
            <a:r>
              <a:rPr lang="ru-RU" dirty="0" smtClean="0"/>
              <a:t>рубрики дополнительного содержания, предназначенные для построения индивидуальной образовательной траектории, а также расширения основного содержания </a:t>
            </a:r>
            <a:r>
              <a:rPr lang="ru-RU" dirty="0" err="1" smtClean="0"/>
              <a:t>Интернет-урока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интерактивные тренажёры и тесты;</a:t>
            </a:r>
          </a:p>
          <a:p>
            <a:r>
              <a:rPr lang="ru-RU" dirty="0" smtClean="0"/>
              <a:t>банк заданий с открытым ответом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Ключевой</a:t>
            </a:r>
            <a:r>
              <a:rPr lang="ru-RU" b="1" dirty="0" smtClean="0"/>
              <a:t> вопрос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целеполагающий</a:t>
            </a:r>
            <a:endParaRPr lang="ru-RU" dirty="0" smtClean="0"/>
          </a:p>
          <a:p>
            <a:r>
              <a:rPr lang="ru-RU" dirty="0" smtClean="0"/>
              <a:t>начинает каждый </a:t>
            </a:r>
            <a:r>
              <a:rPr lang="ru-RU" dirty="0" err="1" smtClean="0"/>
              <a:t>интерент-урок</a:t>
            </a:r>
            <a:endParaRPr lang="ru-RU" dirty="0" smtClean="0"/>
          </a:p>
          <a:p>
            <a:r>
              <a:rPr lang="ru-RU" dirty="0" smtClean="0"/>
              <a:t>располагается </a:t>
            </a:r>
            <a:r>
              <a:rPr lang="ru-RU" dirty="0"/>
              <a:t>в начале и доступен в течение всего времени работы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 l="11499" r="22804" b="66413"/>
          <a:stretch>
            <a:fillRect/>
          </a:stretch>
        </p:blipFill>
        <p:spPr bwMode="auto">
          <a:xfrm>
            <a:off x="857224" y="3786190"/>
            <a:ext cx="778674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858148" y="5000636"/>
            <a:ext cx="571504" cy="5715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858016" y="5857892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Ключевой вопрос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Выноска со стрелкой вверх 9"/>
          <p:cNvSpPr/>
          <p:nvPr/>
        </p:nvSpPr>
        <p:spPr>
          <a:xfrm>
            <a:off x="6858016" y="5643578"/>
            <a:ext cx="2214578" cy="571504"/>
          </a:xfrm>
          <a:prstGeom prst="upArrow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/>
          <a:srcRect l="11861" t="20028" r="23489" b="8101"/>
          <a:stretch>
            <a:fillRect/>
          </a:stretch>
        </p:blipFill>
        <p:spPr bwMode="auto">
          <a:xfrm>
            <a:off x="571472" y="2071678"/>
            <a:ext cx="800105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Страница </a:t>
            </a:r>
            <a:r>
              <a:rPr lang="ru-RU" b="1" dirty="0" err="1">
                <a:latin typeface="Comic Sans MS" pitchFamily="66" charset="0"/>
              </a:rPr>
              <a:t>Интернет-урока</a:t>
            </a:r>
            <a:r>
              <a:rPr lang="ru-RU" b="1" dirty="0">
                <a:latin typeface="Comic Sans MS" pitchFamily="66" charset="0"/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     левое поле </a:t>
            </a:r>
          </a:p>
          <a:p>
            <a:r>
              <a:rPr lang="ru-RU" dirty="0" smtClean="0"/>
              <a:t>базовая </a:t>
            </a:r>
            <a:r>
              <a:rPr lang="ru-RU" dirty="0"/>
              <a:t>информация по изучаемой теме, обязательная для освоения всеми учащимися и алгоритм её освоения в виде инструктивных «подводок»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     </a:t>
            </a:r>
            <a:r>
              <a:rPr lang="ru-RU" b="1" dirty="0" smtClean="0"/>
              <a:t>             правое </a:t>
            </a:r>
            <a:r>
              <a:rPr lang="ru-RU" b="1" dirty="0" smtClean="0"/>
              <a:t>поле</a:t>
            </a:r>
          </a:p>
          <a:p>
            <a:r>
              <a:rPr lang="ru-RU" dirty="0" smtClean="0"/>
              <a:t>располагаются </a:t>
            </a:r>
            <a:r>
              <a:rPr lang="ru-RU" dirty="0"/>
              <a:t>рубрики и задания, предназначенные для формирования индивидуальной образовательной траектории учащегося, а также для расширения информационной базы </a:t>
            </a:r>
            <a:r>
              <a:rPr lang="ru-RU" dirty="0" err="1"/>
              <a:t>Интернет-урока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Информационные блоки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b="1" dirty="0" smtClean="0"/>
              <a:t>Изложение базового материала идёт от деятельности ученика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 smtClean="0">
                <a:solidFill>
                  <a:srgbClr val="000099"/>
                </a:solidFill>
              </a:rPr>
              <a:t>Напишите свой ответ здесь</a:t>
            </a:r>
          </a:p>
          <a:p>
            <a:pPr lvl="0"/>
            <a:r>
              <a:rPr lang="ru-RU" dirty="0" smtClean="0">
                <a:solidFill>
                  <a:srgbClr val="000099"/>
                </a:solidFill>
              </a:rPr>
              <a:t>Напишите свои размышления здесь</a:t>
            </a:r>
          </a:p>
          <a:p>
            <a:pPr lvl="0"/>
            <a:r>
              <a:rPr lang="ru-RU" dirty="0" smtClean="0">
                <a:solidFill>
                  <a:srgbClr val="000099"/>
                </a:solidFill>
              </a:rPr>
              <a:t>Прикрепите звуковой файл</a:t>
            </a:r>
          </a:p>
          <a:p>
            <a:pPr lvl="0"/>
            <a:r>
              <a:rPr lang="ru-RU" dirty="0" smtClean="0">
                <a:solidFill>
                  <a:srgbClr val="000099"/>
                </a:solidFill>
              </a:rPr>
              <a:t>Разместите заполненную таблицу</a:t>
            </a:r>
          </a:p>
          <a:p>
            <a:pPr lvl="0"/>
            <a:r>
              <a:rPr lang="ru-RU" dirty="0" smtClean="0">
                <a:solidFill>
                  <a:srgbClr val="000099"/>
                </a:solidFill>
              </a:rPr>
              <a:t>Разместите готовый рисунок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latin typeface="Comic Sans MS" pitchFamily="66" charset="0"/>
              </a:rPr>
              <a:t>Рубрикатор  </a:t>
            </a:r>
            <a:r>
              <a:rPr lang="ru-RU" sz="3600" b="1" i="1" dirty="0">
                <a:latin typeface="Comic Sans MS" pitchFamily="66" charset="0"/>
              </a:rPr>
              <a:t>дополнительного содержания урока</a:t>
            </a:r>
            <a:endParaRPr lang="ru-RU" sz="3600" dirty="0">
              <a:latin typeface="Comic Sans MS" pitchFamily="66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Биографии</a:t>
            </a:r>
          </a:p>
          <a:p>
            <a:r>
              <a:rPr lang="ru-RU" dirty="0"/>
              <a:t>Это интересно</a:t>
            </a:r>
          </a:p>
          <a:p>
            <a:r>
              <a:rPr lang="ru-RU" dirty="0"/>
              <a:t>Хрестоматия</a:t>
            </a:r>
          </a:p>
          <a:p>
            <a:r>
              <a:rPr lang="ru-RU" dirty="0" err="1"/>
              <a:t>Медиатека</a:t>
            </a:r>
            <a:endParaRPr lang="ru-RU" dirty="0"/>
          </a:p>
          <a:p>
            <a:r>
              <a:rPr lang="ru-RU" dirty="0"/>
              <a:t>Энциклопедия</a:t>
            </a:r>
          </a:p>
          <a:p>
            <a:r>
              <a:rPr lang="ru-RU" dirty="0"/>
              <a:t>Первоисточник</a:t>
            </a:r>
          </a:p>
          <a:p>
            <a:r>
              <a:rPr lang="ru-RU" dirty="0"/>
              <a:t>Документы и факты</a:t>
            </a:r>
          </a:p>
          <a:p>
            <a:r>
              <a:rPr lang="ru-RU" dirty="0"/>
              <a:t>Клуб знатоков</a:t>
            </a:r>
          </a:p>
          <a:p>
            <a:r>
              <a:rPr lang="ru-RU" dirty="0"/>
              <a:t>Золотое слово</a:t>
            </a:r>
          </a:p>
          <a:p>
            <a:r>
              <a:rPr lang="ru-RU" dirty="0"/>
              <a:t>Решаем вместе</a:t>
            </a:r>
          </a:p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Рубрики </a:t>
            </a:r>
            <a:r>
              <a:rPr lang="ru-RU" b="1" dirty="0" smtClean="0"/>
              <a:t>и задания, либо расширяют содержание данного информационного блока, либо обеспечивают деятельность по освоению его содержания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67544" y="332656"/>
          <a:ext cx="8316416" cy="610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599"/>
                <a:gridCol w="1964726"/>
                <a:gridCol w="5271091"/>
              </a:tblGrid>
              <a:tr h="370840">
                <a:tc>
                  <a:txBody>
                    <a:bodyPr/>
                    <a:lstStyle/>
                    <a:p>
                      <a:pPr marL="76200" indent="-254000" algn="ctr">
                        <a:lnSpc>
                          <a:spcPts val="257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20" dirty="0" smtClean="0">
                          <a:solidFill>
                            <a:srgbClr val="000000"/>
                          </a:solidFill>
                          <a:latin typeface="Times New Roman"/>
                          <a:ea typeface="Segoe UI"/>
                          <a:cs typeface="Segoe UI"/>
                        </a:rPr>
                        <a:t>№</a:t>
                      </a:r>
                      <a:endParaRPr lang="ru-RU" sz="1100" spc="40" dirty="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76200" indent="-254000" algn="ctr">
                        <a:lnSpc>
                          <a:spcPts val="257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20" dirty="0" smtClean="0">
                          <a:solidFill>
                            <a:srgbClr val="000000"/>
                          </a:solidFill>
                          <a:latin typeface="Times New Roman"/>
                          <a:ea typeface="Segoe UI"/>
                          <a:cs typeface="Segoe UI"/>
                        </a:rPr>
                        <a:t>Название</a:t>
                      </a:r>
                      <a:r>
                        <a:rPr lang="ru-RU" sz="1100" spc="40" baseline="0" dirty="0" smtClean="0">
                          <a:solidFill>
                            <a:schemeClr val="lt1"/>
                          </a:solidFill>
                          <a:latin typeface="Trebuchet MS"/>
                          <a:ea typeface="Segoe UI"/>
                          <a:cs typeface="Segoe UI"/>
                        </a:rPr>
                        <a:t>    </a:t>
                      </a:r>
                      <a:r>
                        <a:rPr lang="ru-RU" sz="1200" spc="20" dirty="0" smtClean="0">
                          <a:solidFill>
                            <a:srgbClr val="000000"/>
                          </a:solidFill>
                          <a:latin typeface="Times New Roman"/>
                          <a:ea typeface="Segoe UI"/>
                          <a:cs typeface="Segoe UI"/>
                        </a:rPr>
                        <a:t>рубрики</a:t>
                      </a:r>
                      <a:endParaRPr lang="ru-RU" sz="1100" spc="40" dirty="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76200" indent="-254000" algn="l">
                        <a:lnSpc>
                          <a:spcPts val="257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20" dirty="0">
                          <a:solidFill>
                            <a:srgbClr val="000000"/>
                          </a:solidFill>
                          <a:latin typeface="Times New Roman"/>
                          <a:ea typeface="Segoe UI"/>
                          <a:cs typeface="Segoe UI"/>
                        </a:rPr>
                        <a:t>Краткое описание</a:t>
                      </a:r>
                      <a:endParaRPr lang="ru-RU" sz="1100" spc="40" dirty="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350" marR="635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76200" indent="-254000" algn="ctr">
                        <a:lnSpc>
                          <a:spcPts val="257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20">
                          <a:solidFill>
                            <a:srgbClr val="000000"/>
                          </a:solidFill>
                          <a:latin typeface="Times New Roman"/>
                          <a:ea typeface="Segoe UI"/>
                          <a:cs typeface="Segoe UI"/>
                        </a:rPr>
                        <a:t>1</a:t>
                      </a:r>
                      <a:endParaRPr lang="ru-RU" sz="1100" spc="4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76200" indent="-254000" algn="ctr">
                        <a:lnSpc>
                          <a:spcPts val="257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20" dirty="0">
                          <a:solidFill>
                            <a:srgbClr val="000000"/>
                          </a:solidFill>
                          <a:latin typeface="Times New Roman"/>
                          <a:ea typeface="Segoe UI"/>
                          <a:cs typeface="Segoe UI"/>
                        </a:rPr>
                        <a:t>Биографии</a:t>
                      </a:r>
                      <a:endParaRPr lang="ru-RU" sz="1100" spc="40" dirty="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76200" indent="-254000" algn="l">
                        <a:lnSpc>
                          <a:spcPts val="257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20">
                          <a:solidFill>
                            <a:srgbClr val="000000"/>
                          </a:solidFill>
                          <a:latin typeface="Times New Roman"/>
                          <a:ea typeface="Segoe UI"/>
                          <a:cs typeface="Segoe UI"/>
                        </a:rPr>
                        <a:t>Краткие биографические сведения деятелей изучаемой науки или людей, деятельность которых связана с изучаемой темой</a:t>
                      </a:r>
                      <a:endParaRPr lang="ru-RU" sz="1100" spc="4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350" marR="635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76200" indent="-254000" algn="ctr">
                        <a:lnSpc>
                          <a:spcPts val="257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20">
                          <a:solidFill>
                            <a:srgbClr val="000000"/>
                          </a:solidFill>
                          <a:latin typeface="Times New Roman"/>
                          <a:ea typeface="Segoe UI"/>
                          <a:cs typeface="Segoe UI"/>
                        </a:rPr>
                        <a:t>2</a:t>
                      </a:r>
                      <a:endParaRPr lang="ru-RU" sz="1100" spc="4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76200" indent="-254000" algn="ctr">
                        <a:lnSpc>
                          <a:spcPts val="257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20" dirty="0">
                          <a:solidFill>
                            <a:srgbClr val="000000"/>
                          </a:solidFill>
                          <a:latin typeface="Times New Roman"/>
                          <a:ea typeface="Segoe UI"/>
                          <a:cs typeface="Segoe UI"/>
                        </a:rPr>
                        <a:t>Это интересно</a:t>
                      </a:r>
                      <a:endParaRPr lang="ru-RU" sz="1100" spc="40" dirty="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76200" indent="-254000" algn="l">
                        <a:lnSpc>
                          <a:spcPts val="257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20">
                          <a:solidFill>
                            <a:srgbClr val="000000"/>
                          </a:solidFill>
                          <a:latin typeface="Times New Roman"/>
                          <a:ea typeface="Segoe UI"/>
                          <a:cs typeface="Segoe UI"/>
                        </a:rPr>
                        <a:t>Дополнительная информация познавательного характера</a:t>
                      </a:r>
                      <a:endParaRPr lang="ru-RU" sz="1100" spc="4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350" marR="635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76200" indent="-254000" algn="ctr">
                        <a:lnSpc>
                          <a:spcPts val="257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20">
                          <a:solidFill>
                            <a:srgbClr val="000000"/>
                          </a:solidFill>
                          <a:latin typeface="Times New Roman"/>
                          <a:ea typeface="Segoe UI"/>
                          <a:cs typeface="Segoe UI"/>
                        </a:rPr>
                        <a:t>3</a:t>
                      </a:r>
                      <a:endParaRPr lang="ru-RU" sz="1100" spc="4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76200" indent="-254000" algn="ctr">
                        <a:lnSpc>
                          <a:spcPts val="257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20" dirty="0">
                          <a:solidFill>
                            <a:srgbClr val="000000"/>
                          </a:solidFill>
                          <a:latin typeface="Times New Roman"/>
                          <a:ea typeface="Segoe UI"/>
                          <a:cs typeface="Segoe UI"/>
                        </a:rPr>
                        <a:t>Хрестоматия</a:t>
                      </a:r>
                      <a:endParaRPr lang="ru-RU" sz="1100" spc="40" dirty="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76200" indent="-254000" algn="l">
                        <a:lnSpc>
                          <a:spcPts val="257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20">
                          <a:solidFill>
                            <a:srgbClr val="000000"/>
                          </a:solidFill>
                          <a:latin typeface="Times New Roman"/>
                          <a:ea typeface="Segoe UI"/>
                          <a:cs typeface="Segoe UI"/>
                        </a:rPr>
                        <a:t>Фрагменты литературных произведений, обязательных к изучению</a:t>
                      </a:r>
                      <a:endParaRPr lang="ru-RU" sz="1100" spc="4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350" marR="635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76200" indent="-254000" algn="ctr">
                        <a:lnSpc>
                          <a:spcPts val="257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20">
                          <a:solidFill>
                            <a:srgbClr val="000000"/>
                          </a:solidFill>
                          <a:latin typeface="Times New Roman"/>
                          <a:ea typeface="Segoe UI"/>
                          <a:cs typeface="Segoe UI"/>
                        </a:rPr>
                        <a:t>4</a:t>
                      </a:r>
                      <a:endParaRPr lang="ru-RU" sz="1100" spc="4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76200" indent="-254000" algn="ctr">
                        <a:lnSpc>
                          <a:spcPts val="257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20" dirty="0" err="1">
                          <a:solidFill>
                            <a:srgbClr val="000000"/>
                          </a:solidFill>
                          <a:latin typeface="Times New Roman"/>
                          <a:ea typeface="Segoe UI"/>
                          <a:cs typeface="Segoe UI"/>
                        </a:rPr>
                        <a:t>Медиатека</a:t>
                      </a:r>
                      <a:endParaRPr lang="ru-RU" sz="1100" spc="40" dirty="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76200" indent="-254000" algn="l">
                        <a:lnSpc>
                          <a:spcPts val="257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20">
                          <a:solidFill>
                            <a:srgbClr val="000000"/>
                          </a:solidFill>
                          <a:latin typeface="Times New Roman"/>
                          <a:ea typeface="Segoe UI"/>
                          <a:cs typeface="Segoe UI"/>
                        </a:rPr>
                        <a:t>Фрагменты их художественных, документальных и мультипликационных фильмов, а также музыкальных произведений</a:t>
                      </a:r>
                      <a:endParaRPr lang="ru-RU" sz="1100" spc="4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350" marR="635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76200" indent="-254000" algn="ctr">
                        <a:lnSpc>
                          <a:spcPts val="257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20">
                          <a:solidFill>
                            <a:srgbClr val="000000"/>
                          </a:solidFill>
                          <a:latin typeface="Times New Roman"/>
                          <a:ea typeface="Segoe UI"/>
                          <a:cs typeface="Segoe UI"/>
                        </a:rPr>
                        <a:t>5</a:t>
                      </a:r>
                      <a:endParaRPr lang="ru-RU" sz="1100" spc="4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76200" indent="-254000" algn="ctr">
                        <a:lnSpc>
                          <a:spcPts val="257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20" dirty="0">
                          <a:solidFill>
                            <a:srgbClr val="000000"/>
                          </a:solidFill>
                          <a:latin typeface="Times New Roman"/>
                          <a:ea typeface="Segoe UI"/>
                          <a:cs typeface="Segoe UI"/>
                        </a:rPr>
                        <a:t>Энциклопедия</a:t>
                      </a:r>
                      <a:endParaRPr lang="ru-RU" sz="1100" spc="40" dirty="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76200" indent="-254000" algn="l">
                        <a:lnSpc>
                          <a:spcPts val="257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20">
                          <a:solidFill>
                            <a:srgbClr val="000000"/>
                          </a:solidFill>
                          <a:latin typeface="Times New Roman"/>
                          <a:ea typeface="Segoe UI"/>
                          <a:cs typeface="Segoe UI"/>
                        </a:rPr>
                        <a:t>Общие сведения о предметах, понятиях и явлениях, более расширенного содержания, чем Словарь</a:t>
                      </a:r>
                      <a:endParaRPr lang="ru-RU" sz="1100" spc="4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350" marR="635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76200" indent="-254000" algn="ctr">
                        <a:lnSpc>
                          <a:spcPts val="257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20">
                          <a:solidFill>
                            <a:srgbClr val="000000"/>
                          </a:solidFill>
                          <a:latin typeface="Times New Roman"/>
                          <a:ea typeface="Segoe UI"/>
                          <a:cs typeface="Segoe UI"/>
                        </a:rPr>
                        <a:t>6</a:t>
                      </a:r>
                      <a:endParaRPr lang="ru-RU" sz="1100" spc="4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76200" indent="-254000" algn="ctr">
                        <a:lnSpc>
                          <a:spcPts val="257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20" dirty="0">
                          <a:solidFill>
                            <a:srgbClr val="000000"/>
                          </a:solidFill>
                          <a:latin typeface="Times New Roman"/>
                          <a:ea typeface="Segoe UI"/>
                          <a:cs typeface="Segoe UI"/>
                        </a:rPr>
                        <a:t>Первоисточник</a:t>
                      </a:r>
                      <a:endParaRPr lang="ru-RU" sz="1100" spc="40" dirty="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76200" indent="-254000" algn="l">
                        <a:lnSpc>
                          <a:spcPts val="257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20">
                          <a:solidFill>
                            <a:srgbClr val="000000"/>
                          </a:solidFill>
                          <a:latin typeface="Times New Roman"/>
                          <a:ea typeface="Segoe UI"/>
                          <a:cs typeface="Segoe UI"/>
                        </a:rPr>
                        <a:t>Фрагменты оригинальных произведений (литературных, исторических, научных и т.д.), расширяющих или уточняющих тему изучения</a:t>
                      </a:r>
                      <a:endParaRPr lang="ru-RU" sz="1100" spc="4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350" marR="635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76200" indent="-254000" algn="ctr">
                        <a:lnSpc>
                          <a:spcPts val="257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20">
                          <a:solidFill>
                            <a:srgbClr val="000000"/>
                          </a:solidFill>
                          <a:latin typeface="Times New Roman"/>
                          <a:ea typeface="Segoe UI"/>
                          <a:cs typeface="Segoe UI"/>
                        </a:rPr>
                        <a:t>7</a:t>
                      </a:r>
                      <a:endParaRPr lang="ru-RU" sz="1100" spc="4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76200" indent="-254000" algn="ctr">
                        <a:lnSpc>
                          <a:spcPts val="257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20" dirty="0">
                          <a:solidFill>
                            <a:srgbClr val="000000"/>
                          </a:solidFill>
                          <a:latin typeface="Times New Roman"/>
                          <a:ea typeface="Segoe UI"/>
                          <a:cs typeface="Segoe UI"/>
                        </a:rPr>
                        <a:t>Документы и факты</a:t>
                      </a:r>
                      <a:endParaRPr lang="ru-RU" sz="1100" spc="40" dirty="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76200" indent="-254000" algn="l">
                        <a:lnSpc>
                          <a:spcPts val="257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20">
                          <a:solidFill>
                            <a:srgbClr val="000000"/>
                          </a:solidFill>
                          <a:latin typeface="Times New Roman"/>
                          <a:ea typeface="Segoe UI"/>
                          <a:cs typeface="Segoe UI"/>
                        </a:rPr>
                        <a:t>Фрагменты официальных документов (например, ст. Конституции или Домострой) и авторские справки о произошедшем событии /факте</a:t>
                      </a:r>
                      <a:endParaRPr lang="ru-RU" sz="1100" spc="4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350" marR="635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76200" indent="-254000" algn="ctr">
                        <a:lnSpc>
                          <a:spcPts val="257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20">
                          <a:solidFill>
                            <a:srgbClr val="000000"/>
                          </a:solidFill>
                          <a:latin typeface="Times New Roman"/>
                          <a:ea typeface="Segoe UI"/>
                          <a:cs typeface="Segoe UI"/>
                        </a:rPr>
                        <a:t>8</a:t>
                      </a:r>
                      <a:endParaRPr lang="ru-RU" sz="1100" spc="4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76200" indent="-254000" algn="ctr">
                        <a:lnSpc>
                          <a:spcPts val="257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20" dirty="0">
                          <a:solidFill>
                            <a:srgbClr val="000000"/>
                          </a:solidFill>
                          <a:latin typeface="Times New Roman"/>
                          <a:ea typeface="Segoe UI"/>
                          <a:cs typeface="Segoe UI"/>
                        </a:rPr>
                        <a:t>Клуб знатоков</a:t>
                      </a:r>
                      <a:endParaRPr lang="ru-RU" sz="1100" spc="40" dirty="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76200" indent="-254000" algn="l">
                        <a:lnSpc>
                          <a:spcPts val="257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20">
                          <a:solidFill>
                            <a:srgbClr val="000000"/>
                          </a:solidFill>
                          <a:latin typeface="Times New Roman"/>
                          <a:ea typeface="Segoe UI"/>
                          <a:cs typeface="Segoe UI"/>
                        </a:rPr>
                        <a:t>Информация для углублённого изучения заявленной темы</a:t>
                      </a:r>
                      <a:endParaRPr lang="ru-RU" sz="1100" spc="4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350" marR="635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76200" indent="-254000" algn="ctr">
                        <a:lnSpc>
                          <a:spcPts val="257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20">
                          <a:solidFill>
                            <a:srgbClr val="000000"/>
                          </a:solidFill>
                          <a:latin typeface="Times New Roman"/>
                          <a:ea typeface="Segoe UI"/>
                          <a:cs typeface="Segoe UI"/>
                        </a:rPr>
                        <a:t>9</a:t>
                      </a:r>
                      <a:endParaRPr lang="ru-RU" sz="1100" spc="4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76200" indent="-254000" algn="ctr">
                        <a:lnSpc>
                          <a:spcPts val="257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20" dirty="0">
                          <a:solidFill>
                            <a:srgbClr val="000000"/>
                          </a:solidFill>
                          <a:latin typeface="Times New Roman"/>
                          <a:ea typeface="Segoe UI"/>
                          <a:cs typeface="Segoe UI"/>
                        </a:rPr>
                        <a:t>Золотое слово</a:t>
                      </a:r>
                      <a:endParaRPr lang="ru-RU" sz="1100" spc="40" dirty="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76200" indent="-254000" algn="l">
                        <a:lnSpc>
                          <a:spcPts val="257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20">
                          <a:solidFill>
                            <a:srgbClr val="000000"/>
                          </a:solidFill>
                          <a:latin typeface="Times New Roman"/>
                          <a:ea typeface="Segoe UI"/>
                          <a:cs typeface="Segoe UI"/>
                        </a:rPr>
                        <a:t>Известное (или очень меткое) выражение, афоризм(ы), имеющее отношение к изучаемой теме</a:t>
                      </a:r>
                      <a:endParaRPr lang="ru-RU" sz="1100" spc="4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350" marR="635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76200" indent="-254000" algn="ctr">
                        <a:lnSpc>
                          <a:spcPts val="257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20" dirty="0">
                          <a:solidFill>
                            <a:srgbClr val="000000"/>
                          </a:solidFill>
                          <a:latin typeface="Times New Roman"/>
                          <a:ea typeface="Segoe UI"/>
                          <a:cs typeface="Segoe UI"/>
                        </a:rPr>
                        <a:t>10</a:t>
                      </a:r>
                      <a:endParaRPr lang="ru-RU" sz="1100" spc="40" dirty="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76200" indent="-254000" algn="ctr">
                        <a:lnSpc>
                          <a:spcPts val="257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20" dirty="0">
                          <a:solidFill>
                            <a:srgbClr val="000000"/>
                          </a:solidFill>
                          <a:latin typeface="Times New Roman"/>
                          <a:ea typeface="Segoe UI"/>
                          <a:cs typeface="Segoe UI"/>
                        </a:rPr>
                        <a:t>Решаем вместе</a:t>
                      </a:r>
                      <a:endParaRPr lang="ru-RU" sz="1100" spc="40" dirty="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76200" indent="-254000" algn="l">
                        <a:lnSpc>
                          <a:spcPts val="257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20" dirty="0">
                          <a:solidFill>
                            <a:srgbClr val="000000"/>
                          </a:solidFill>
                          <a:latin typeface="Times New Roman"/>
                          <a:ea typeface="Segoe UI"/>
                          <a:cs typeface="Segoe UI"/>
                        </a:rPr>
                        <a:t>Разбор решения задач, в т. ч. олимпиадных или алгоритм выполнения заданий. Например, правила заполнения контурной карты.</a:t>
                      </a:r>
                      <a:endParaRPr lang="ru-RU" sz="1100" spc="40" dirty="0"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350" marR="635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latin typeface="Comic Sans MS" pitchFamily="66" charset="0"/>
              </a:rPr>
              <a:t>Рубрики,  отражающие</a:t>
            </a:r>
            <a:br>
              <a:rPr lang="ru-RU" sz="4000" b="1" dirty="0" smtClean="0">
                <a:latin typeface="Comic Sans MS" pitchFamily="66" charset="0"/>
              </a:rPr>
            </a:br>
            <a:r>
              <a:rPr lang="ru-RU" sz="4000" b="1" dirty="0" smtClean="0">
                <a:latin typeface="Comic Sans MS" pitchFamily="66" charset="0"/>
              </a:rPr>
              <a:t> предметную специфику</a:t>
            </a:r>
            <a:endParaRPr lang="ru-RU" sz="6000" b="1" dirty="0">
              <a:latin typeface="Comic Sans MS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В </a:t>
            </a:r>
            <a:r>
              <a:rPr lang="ru-RU" dirty="0"/>
              <a:t>практической плоскости</a:t>
            </a:r>
          </a:p>
          <a:p>
            <a:pPr lvl="0"/>
            <a:r>
              <a:rPr lang="ru-RU" dirty="0"/>
              <a:t>Готовимся к ЕГЭ/ОГЭ</a:t>
            </a:r>
          </a:p>
          <a:p>
            <a:pPr lvl="0"/>
            <a:r>
              <a:rPr lang="ru-RU" dirty="0"/>
              <a:t>Олимпиадные задания</a:t>
            </a:r>
          </a:p>
          <a:p>
            <a:pPr lvl="0"/>
            <a:r>
              <a:rPr lang="ru-RU" dirty="0"/>
              <a:t>В фокусе науки/предмета/явления/...</a:t>
            </a:r>
          </a:p>
          <a:p>
            <a:pPr lvl="0"/>
            <a:r>
              <a:rPr lang="ru-RU" dirty="0"/>
              <a:t>Задание повышенной сложности</a:t>
            </a:r>
          </a:p>
          <a:p>
            <a:pPr lvl="0"/>
            <a:r>
              <a:rPr lang="ru-RU" dirty="0"/>
              <a:t>Весёлая переменка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Вспоминаем</a:t>
            </a:r>
          </a:p>
          <a:p>
            <a:pPr lvl="0"/>
            <a:r>
              <a:rPr lang="ru-RU" dirty="0" smtClean="0"/>
              <a:t>Тренируемся</a:t>
            </a:r>
          </a:p>
          <a:p>
            <a:pPr lvl="0"/>
            <a:r>
              <a:rPr lang="ru-RU" dirty="0" smtClean="0"/>
              <a:t>Математический </a:t>
            </a:r>
            <a:r>
              <a:rPr lang="ru-RU" dirty="0" smtClean="0"/>
              <a:t>справочник</a:t>
            </a:r>
          </a:p>
          <a:p>
            <a:r>
              <a:rPr lang="ru-RU" dirty="0" smtClean="0"/>
              <a:t>И другие.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504</Words>
  <Application>Microsoft Office PowerPoint</Application>
  <PresentationFormat>Экран (4:3)</PresentationFormat>
  <Paragraphs>105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Структура интернет урока </vt:lpstr>
      <vt:lpstr>Интернет-урок</vt:lpstr>
      <vt:lpstr>Единообразная структура</vt:lpstr>
      <vt:lpstr>Ключевой вопрос</vt:lpstr>
      <vt:lpstr>Страница Интернет-урока </vt:lpstr>
      <vt:lpstr>Информационные блоки</vt:lpstr>
      <vt:lpstr>Рубрикатор  дополнительного содержания урока</vt:lpstr>
      <vt:lpstr>Слайд 8</vt:lpstr>
      <vt:lpstr>Рубрики,  отражающие  предметную специфику</vt:lpstr>
      <vt:lpstr>Завершающие разделы</vt:lpstr>
      <vt:lpstr>Следует  обратить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Структура интернет урока</dc:title>
  <dc:creator>номе</dc:creator>
  <cp:lastModifiedBy>Sanek</cp:lastModifiedBy>
  <cp:revision>8</cp:revision>
  <dcterms:created xsi:type="dcterms:W3CDTF">2018-10-31T08:02:25Z</dcterms:created>
  <dcterms:modified xsi:type="dcterms:W3CDTF">2018-10-31T10:23:36Z</dcterms:modified>
</cp:coreProperties>
</file>